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EAF30B3-7183-4D11-A32F-D91B89292D9F}"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505B3-9B6D-4B74-BC0D-216EFA62BFF3}"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AF30B3-7183-4D11-A32F-D91B89292D9F}"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AF30B3-7183-4D11-A32F-D91B89292D9F}" type="datetimeFigureOut">
              <a:rPr lang="en-US" smtClean="0"/>
              <a:pPr/>
              <a:t>2/20/2017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AF30B3-7183-4D11-A32F-D91B89292D9F}"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AF30B3-7183-4D11-A32F-D91B89292D9F}"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505B3-9B6D-4B74-BC0D-216EFA62BF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AF30B3-7183-4D11-A32F-D91B89292D9F}"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AF30B3-7183-4D11-A32F-D91B89292D9F}" type="datetimeFigureOut">
              <a:rPr lang="en-US" smtClean="0"/>
              <a:pPr/>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AF30B3-7183-4D11-A32F-D91B89292D9F}" type="datetimeFigureOut">
              <a:rPr lang="en-US" smtClean="0"/>
              <a:pPr/>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F30B3-7183-4D11-A32F-D91B89292D9F}" type="datetimeFigureOut">
              <a:rPr lang="en-US" smtClean="0"/>
              <a:pPr/>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505B3-9B6D-4B74-BC0D-216EFA62BF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AF30B3-7183-4D11-A32F-D91B89292D9F}"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505B3-9B6D-4B74-BC0D-216EFA62BFF3}"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EAF30B3-7183-4D11-A32F-D91B89292D9F}" type="datetimeFigureOut">
              <a:rPr lang="en-US" smtClean="0"/>
              <a:pPr/>
              <a:t>2/20/2017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8A505B3-9B6D-4B74-BC0D-216EFA62BF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EAF30B3-7183-4D11-A32F-D91B89292D9F}" type="datetimeFigureOut">
              <a:rPr lang="en-US" smtClean="0"/>
              <a:pPr/>
              <a:t>2/20/2017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8A505B3-9B6D-4B74-BC0D-216EFA62BF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2"/>
            <a:ext cx="7772400" cy="2643205"/>
          </a:xfrm>
        </p:spPr>
        <p:txBody>
          <a:bodyPr>
            <a:normAutofit fontScale="90000"/>
          </a:bodyPr>
          <a:lstStyle/>
          <a:p>
            <a:r>
              <a:rPr lang="ro-RO" sz="3600" b="1" dirty="0"/>
              <a:t>PLANUL  STRATEGIC </a:t>
            </a:r>
            <a:r>
              <a:rPr lang="en-US" sz="3600" dirty="0"/>
              <a:t/>
            </a:r>
            <a:br>
              <a:rPr lang="en-US" sz="3600" dirty="0"/>
            </a:br>
            <a:r>
              <a:rPr lang="ro-RO" sz="3600" b="1" dirty="0"/>
              <a:t>de dezvoltare a structurii de personal a Departamentului de Inginerie Electrică, Energetică şi Aerospaţială</a:t>
            </a:r>
            <a:r>
              <a:rPr lang="en-US" sz="3600" dirty="0"/>
              <a:t/>
            </a:r>
            <a:br>
              <a:rPr lang="en-US" sz="3600" dirty="0"/>
            </a:br>
            <a:r>
              <a:rPr lang="ro-RO" sz="3600" b="1" dirty="0"/>
              <a:t>2017 </a:t>
            </a:r>
            <a:r>
              <a:rPr lang="en-US" sz="3600" b="1" dirty="0"/>
              <a:t>- </a:t>
            </a:r>
            <a:r>
              <a:rPr lang="ro-RO" sz="3600" b="1" dirty="0"/>
              <a:t>2020</a:t>
            </a:r>
            <a:r>
              <a:rPr lang="en-US" dirty="0"/>
              <a:t/>
            </a:r>
            <a:br>
              <a:rPr lang="en-US" dirty="0"/>
            </a:br>
            <a:endParaRPr lang="en-US" dirty="0"/>
          </a:p>
        </p:txBody>
      </p:sp>
      <p:sp>
        <p:nvSpPr>
          <p:cNvPr id="3" name="Subtitle 2"/>
          <p:cNvSpPr>
            <a:spLocks noGrp="1"/>
          </p:cNvSpPr>
          <p:nvPr>
            <p:ph type="subTitle" idx="1"/>
          </p:nvPr>
        </p:nvSpPr>
        <p:spPr>
          <a:xfrm>
            <a:off x="1371600" y="4572008"/>
            <a:ext cx="6400800" cy="1066792"/>
          </a:xfrm>
        </p:spPr>
        <p:txBody>
          <a:bodyPr/>
          <a:lstStyle/>
          <a:p>
            <a:r>
              <a:rPr lang="en-US" dirty="0" smtClean="0"/>
              <a:t>22 </a:t>
            </a:r>
            <a:r>
              <a:rPr lang="en-US" dirty="0" err="1" smtClean="0"/>
              <a:t>februarie</a:t>
            </a:r>
            <a:r>
              <a:rPr lang="en-US" dirty="0" smtClean="0"/>
              <a:t>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Acoperirea </a:t>
            </a:r>
            <a:r>
              <a:rPr lang="en-US" dirty="0" err="1" smtClean="0"/>
              <a:t>financiară</a:t>
            </a:r>
            <a:r>
              <a:rPr lang="en-US" dirty="0" smtClean="0"/>
              <a:t> a </a:t>
            </a:r>
            <a:r>
              <a:rPr lang="en-US" dirty="0" err="1" smtClean="0"/>
              <a:t>departamentului</a:t>
            </a:r>
            <a:endParaRPr lang="en-US" dirty="0"/>
          </a:p>
        </p:txBody>
      </p:sp>
      <p:graphicFrame>
        <p:nvGraphicFramePr>
          <p:cNvPr id="6" name="Content Placeholder 5"/>
          <p:cNvGraphicFramePr>
            <a:graphicFrameLocks noChangeAspect="1"/>
          </p:cNvGraphicFramePr>
          <p:nvPr>
            <p:ph idx="1"/>
          </p:nvPr>
        </p:nvGraphicFramePr>
        <p:xfrm>
          <a:off x="285720" y="1785926"/>
          <a:ext cx="8599518" cy="4429155"/>
        </p:xfrm>
        <a:graphic>
          <a:graphicData uri="http://schemas.openxmlformats.org/presentationml/2006/ole">
            <p:oleObj spid="_x0000_s22531" name="Bitmap Image" r:id="rId3" imgW="6439799" imgH="2457143" progId="PBrush">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COMENTARII</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err="1" smtClean="0"/>
              <a:t>Pentru</a:t>
            </a:r>
            <a:r>
              <a:rPr lang="en-US" dirty="0" smtClean="0"/>
              <a:t> </a:t>
            </a:r>
            <a:r>
              <a:rPr lang="en-US" dirty="0" err="1" smtClean="0"/>
              <a:t>asigurarea</a:t>
            </a:r>
            <a:r>
              <a:rPr lang="en-US" dirty="0" smtClean="0"/>
              <a:t> </a:t>
            </a:r>
            <a:r>
              <a:rPr lang="en-US" dirty="0" err="1" smtClean="0"/>
              <a:t>stabilităţii</a:t>
            </a:r>
            <a:r>
              <a:rPr lang="en-US" dirty="0" smtClean="0"/>
              <a:t> </a:t>
            </a:r>
            <a:r>
              <a:rPr lang="en-US" dirty="0" err="1" smtClean="0"/>
              <a:t>şi</a:t>
            </a:r>
            <a:r>
              <a:rPr lang="en-US" dirty="0" smtClean="0"/>
              <a:t> </a:t>
            </a:r>
            <a:r>
              <a:rPr lang="en-US" dirty="0" err="1" smtClean="0"/>
              <a:t>continuităţii</a:t>
            </a:r>
            <a:r>
              <a:rPr lang="en-US" dirty="0" smtClean="0"/>
              <a:t> </a:t>
            </a:r>
            <a:r>
              <a:rPr lang="en-US" dirty="0" err="1" smtClean="0"/>
              <a:t>activităţii</a:t>
            </a:r>
            <a:r>
              <a:rPr lang="en-US" dirty="0" smtClean="0"/>
              <a:t> </a:t>
            </a:r>
            <a:r>
              <a:rPr lang="en-US" dirty="0" err="1" smtClean="0"/>
              <a:t>departamentului</a:t>
            </a:r>
            <a:r>
              <a:rPr lang="en-US" dirty="0" smtClean="0"/>
              <a:t> </a:t>
            </a:r>
            <a:r>
              <a:rPr lang="en-US" dirty="0" err="1" smtClean="0"/>
              <a:t>este</a:t>
            </a:r>
            <a:r>
              <a:rPr lang="en-US" dirty="0" smtClean="0"/>
              <a:t> </a:t>
            </a:r>
            <a:r>
              <a:rPr lang="en-US" dirty="0" err="1" smtClean="0"/>
              <a:t>obligatoriu</a:t>
            </a:r>
            <a:r>
              <a:rPr lang="en-US" dirty="0" smtClean="0"/>
              <a:t> ca acoperirea </a:t>
            </a:r>
            <a:r>
              <a:rPr lang="en-US" dirty="0" err="1" smtClean="0"/>
              <a:t>financiară</a:t>
            </a:r>
            <a:r>
              <a:rPr lang="en-US" dirty="0" smtClean="0"/>
              <a:t> </a:t>
            </a:r>
            <a:r>
              <a:rPr lang="en-US" dirty="0" err="1" smtClean="0"/>
              <a:t>să</a:t>
            </a:r>
            <a:r>
              <a:rPr lang="en-US" dirty="0" smtClean="0"/>
              <a:t> fie </a:t>
            </a:r>
            <a:r>
              <a:rPr lang="en-US" dirty="0" err="1" smtClean="0"/>
              <a:t>asigurartă</a:t>
            </a:r>
            <a:r>
              <a:rPr lang="en-US" dirty="0" smtClean="0"/>
              <a:t> cu un </a:t>
            </a:r>
            <a:r>
              <a:rPr lang="en-US" dirty="0" err="1" smtClean="0"/>
              <a:t>excedent</a:t>
            </a:r>
            <a:r>
              <a:rPr lang="en-US" dirty="0" smtClean="0"/>
              <a:t> de minim 5…10%.</a:t>
            </a:r>
          </a:p>
          <a:p>
            <a:pPr algn="just"/>
            <a:endParaRPr lang="en-US" dirty="0" smtClean="0"/>
          </a:p>
          <a:p>
            <a:pPr algn="just"/>
            <a:r>
              <a:rPr lang="en-US" dirty="0" err="1" smtClean="0"/>
              <a:t>Pentru</a:t>
            </a:r>
            <a:r>
              <a:rPr lang="en-US" dirty="0" smtClean="0"/>
              <a:t> a </a:t>
            </a:r>
            <a:r>
              <a:rPr lang="en-US" dirty="0" err="1" smtClean="0"/>
              <a:t>întări</a:t>
            </a:r>
            <a:r>
              <a:rPr lang="en-US" dirty="0" smtClean="0"/>
              <a:t> </a:t>
            </a:r>
            <a:r>
              <a:rPr lang="en-US" dirty="0" err="1" smtClean="0"/>
              <a:t>poziţia</a:t>
            </a:r>
            <a:r>
              <a:rPr lang="en-US" dirty="0" smtClean="0"/>
              <a:t> </a:t>
            </a:r>
            <a:r>
              <a:rPr lang="en-US" dirty="0" err="1" smtClean="0"/>
              <a:t>financiară</a:t>
            </a:r>
            <a:r>
              <a:rPr lang="en-US" dirty="0" smtClean="0"/>
              <a:t> a </a:t>
            </a:r>
            <a:r>
              <a:rPr lang="en-US" dirty="0" err="1" smtClean="0"/>
              <a:t>departamentului</a:t>
            </a:r>
            <a:r>
              <a:rPr lang="en-US" dirty="0" smtClean="0"/>
              <a:t> </a:t>
            </a:r>
            <a:r>
              <a:rPr lang="en-US" dirty="0" err="1" smtClean="0"/>
              <a:t>este</a:t>
            </a:r>
            <a:r>
              <a:rPr lang="en-US" dirty="0" smtClean="0"/>
              <a:t> </a:t>
            </a:r>
            <a:r>
              <a:rPr lang="en-US" dirty="0" err="1" smtClean="0"/>
              <a:t>necesară</a:t>
            </a:r>
            <a:r>
              <a:rPr lang="en-US" dirty="0" smtClean="0"/>
              <a:t> </a:t>
            </a:r>
            <a:r>
              <a:rPr lang="en-US" dirty="0" err="1" smtClean="0"/>
              <a:t>ocuparea</a:t>
            </a:r>
            <a:r>
              <a:rPr lang="en-US" dirty="0" smtClean="0"/>
              <a:t> </a:t>
            </a:r>
            <a:r>
              <a:rPr lang="en-US" dirty="0" err="1" smtClean="0"/>
              <a:t>locurilor</a:t>
            </a:r>
            <a:r>
              <a:rPr lang="en-US" dirty="0" smtClean="0"/>
              <a:t> </a:t>
            </a:r>
            <a:r>
              <a:rPr lang="en-US" dirty="0" err="1" smtClean="0"/>
              <a:t>finanţate</a:t>
            </a:r>
            <a:r>
              <a:rPr lang="en-US" dirty="0" smtClean="0"/>
              <a:t> de la </a:t>
            </a:r>
            <a:r>
              <a:rPr lang="en-US" dirty="0" err="1" smtClean="0"/>
              <a:t>buget</a:t>
            </a:r>
            <a:r>
              <a:rPr lang="en-US" dirty="0" smtClean="0"/>
              <a:t>, </a:t>
            </a:r>
            <a:r>
              <a:rPr lang="en-US" dirty="0" err="1" smtClean="0"/>
              <a:t>dar</a:t>
            </a:r>
            <a:r>
              <a:rPr lang="en-US" dirty="0" smtClean="0"/>
              <a:t> </a:t>
            </a:r>
            <a:r>
              <a:rPr lang="en-US" dirty="0" err="1" smtClean="0"/>
              <a:t>şi</a:t>
            </a:r>
            <a:r>
              <a:rPr lang="en-US" dirty="0" smtClean="0"/>
              <a:t> </a:t>
            </a:r>
            <a:r>
              <a:rPr lang="en-US" dirty="0" err="1" smtClean="0"/>
              <a:t>atragerea</a:t>
            </a:r>
            <a:r>
              <a:rPr lang="en-US" dirty="0" smtClean="0"/>
              <a:t>, </a:t>
            </a:r>
            <a:r>
              <a:rPr lang="en-US" dirty="0" err="1" smtClean="0"/>
              <a:t>prin</a:t>
            </a:r>
            <a:r>
              <a:rPr lang="en-US" dirty="0" smtClean="0"/>
              <a:t> </a:t>
            </a:r>
            <a:r>
              <a:rPr lang="en-US" dirty="0" err="1" smtClean="0"/>
              <a:t>programe</a:t>
            </a:r>
            <a:r>
              <a:rPr lang="en-US" dirty="0" smtClean="0"/>
              <a:t> de </a:t>
            </a:r>
            <a:r>
              <a:rPr lang="en-US" dirty="0" err="1" smtClean="0"/>
              <a:t>studii</a:t>
            </a:r>
            <a:r>
              <a:rPr lang="en-US" dirty="0" smtClean="0"/>
              <a:t> </a:t>
            </a:r>
            <a:r>
              <a:rPr lang="en-US" dirty="0" err="1" smtClean="0"/>
              <a:t>noi</a:t>
            </a:r>
            <a:r>
              <a:rPr lang="en-US" dirty="0" smtClean="0"/>
              <a:t>, a </a:t>
            </a:r>
            <a:r>
              <a:rPr lang="en-US" dirty="0" err="1" smtClean="0"/>
              <a:t>unui</a:t>
            </a:r>
            <a:r>
              <a:rPr lang="en-US" dirty="0" smtClean="0"/>
              <a:t> </a:t>
            </a:r>
            <a:r>
              <a:rPr lang="en-US" dirty="0" err="1" smtClean="0"/>
              <a:t>număr</a:t>
            </a:r>
            <a:r>
              <a:rPr lang="en-US" dirty="0" smtClean="0"/>
              <a:t> </a:t>
            </a:r>
            <a:r>
              <a:rPr lang="en-US" dirty="0" err="1" smtClean="0"/>
              <a:t>mai</a:t>
            </a:r>
            <a:r>
              <a:rPr lang="en-US" dirty="0" smtClean="0"/>
              <a:t> mare de </a:t>
            </a:r>
            <a:r>
              <a:rPr lang="en-US" dirty="0" err="1" smtClean="0"/>
              <a:t>studenţi</a:t>
            </a:r>
            <a:r>
              <a:rPr lang="en-US" dirty="0" smtClean="0"/>
              <a:t> cu </a:t>
            </a:r>
            <a:r>
              <a:rPr lang="en-US" dirty="0" err="1" smtClean="0"/>
              <a:t>taxă</a:t>
            </a:r>
            <a:r>
              <a:rPr lang="en-US" dirty="0" smtClean="0"/>
              <a:t>, </a:t>
            </a:r>
            <a:r>
              <a:rPr lang="en-US" dirty="0" err="1" smtClean="0"/>
              <a:t>astfel</a:t>
            </a:r>
            <a:r>
              <a:rPr lang="en-US" dirty="0" smtClean="0"/>
              <a:t> </a:t>
            </a:r>
            <a:r>
              <a:rPr lang="en-US" dirty="0" err="1" smtClean="0"/>
              <a:t>încâ</a:t>
            </a:r>
            <a:r>
              <a:rPr lang="en-US" dirty="0" smtClean="0"/>
              <a:t> </a:t>
            </a:r>
            <a:r>
              <a:rPr lang="en-US" dirty="0" err="1" smtClean="0"/>
              <a:t>să</a:t>
            </a:r>
            <a:r>
              <a:rPr lang="en-US" dirty="0" smtClean="0"/>
              <a:t> </a:t>
            </a:r>
            <a:r>
              <a:rPr lang="en-US" dirty="0" err="1" smtClean="0"/>
              <a:t>crească</a:t>
            </a:r>
            <a:r>
              <a:rPr lang="en-US" dirty="0" smtClean="0"/>
              <a:t> </a:t>
            </a:r>
            <a:r>
              <a:rPr lang="en-US" dirty="0" err="1" smtClean="0"/>
              <a:t>veniturile</a:t>
            </a:r>
            <a:r>
              <a:rPr lang="en-US" dirty="0" smtClean="0"/>
              <a:t> la </a:t>
            </a:r>
            <a:r>
              <a:rPr lang="en-US" dirty="0" err="1" smtClean="0"/>
              <a:t>categoria</a:t>
            </a:r>
            <a:r>
              <a:rPr lang="en-US" dirty="0" smtClean="0"/>
              <a:t> “</a:t>
            </a:r>
            <a:r>
              <a:rPr lang="en-US" dirty="0" err="1" smtClean="0"/>
              <a:t>Venituri</a:t>
            </a:r>
            <a:r>
              <a:rPr lang="en-US" dirty="0" smtClean="0"/>
              <a:t> </a:t>
            </a:r>
            <a:r>
              <a:rPr lang="en-US" dirty="0" err="1" smtClean="0"/>
              <a:t>proprii</a:t>
            </a:r>
            <a:r>
              <a:rPr lang="en-US" dirty="0" smtClean="0"/>
              <a:t>”, </a:t>
            </a:r>
            <a:r>
              <a:rPr lang="ro-RO" dirty="0" smtClean="0"/>
              <a:t>în care se primesc 70% din taxele încasate. </a:t>
            </a:r>
            <a:endParaRPr lang="en-US" dirty="0" smtClean="0"/>
          </a:p>
          <a:p>
            <a:pPr algn="just"/>
            <a:endParaRPr lang="en-US" dirty="0" smtClean="0"/>
          </a:p>
          <a:p>
            <a:pPr algn="just"/>
            <a:r>
              <a:rPr lang="ro-RO" dirty="0" smtClean="0"/>
              <a:t>În acest sens, s</a:t>
            </a:r>
            <a:r>
              <a:rPr lang="en-US" dirty="0" smtClean="0"/>
              <a:t>-au f</a:t>
            </a:r>
            <a:r>
              <a:rPr lang="ro-RO" dirty="0" smtClean="0"/>
              <a:t>ăcut demersuri pentru acreditarea unui master în limba engleză, care ţinteşte atragerea de studenţi străini, cu taxă şi, în măsura în care acesta va avea succes, se va cere şi acreditarea unui program de licenţă în limba engleză. </a:t>
            </a:r>
            <a:endParaRPr lang="en-US" dirty="0" smtClean="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Analiza</a:t>
            </a:r>
            <a:r>
              <a:rPr lang="en-US" dirty="0" smtClean="0"/>
              <a:t> </a:t>
            </a:r>
            <a:r>
              <a:rPr lang="en-US" dirty="0" err="1" smtClean="0"/>
              <a:t>structurii</a:t>
            </a:r>
            <a:r>
              <a:rPr lang="en-US" dirty="0" smtClean="0"/>
              <a:t> </a:t>
            </a:r>
            <a:r>
              <a:rPr lang="en-US" dirty="0" err="1" smtClean="0"/>
              <a:t>personalului</a:t>
            </a:r>
            <a:r>
              <a:rPr lang="en-US" dirty="0" smtClean="0"/>
              <a:t> didactic al </a:t>
            </a:r>
            <a:r>
              <a:rPr lang="en-US" dirty="0" err="1" smtClean="0"/>
              <a:t>departamentului</a:t>
            </a:r>
            <a:r>
              <a:rPr lang="en-US" dirty="0" smtClean="0"/>
              <a:t/>
            </a:r>
            <a:br>
              <a:rPr lang="en-US" dirty="0" smtClean="0"/>
            </a:br>
            <a:endParaRPr lang="en-US" dirty="0"/>
          </a:p>
        </p:txBody>
      </p:sp>
      <p:sp>
        <p:nvSpPr>
          <p:cNvPr id="7" name="Content Placeholder 6"/>
          <p:cNvSpPr>
            <a:spLocks noGrp="1"/>
          </p:cNvSpPr>
          <p:nvPr>
            <p:ph idx="1"/>
          </p:nvPr>
        </p:nvSpPr>
        <p:spPr/>
        <p:txBody>
          <a:bodyPr/>
          <a:lstStyle/>
          <a:p>
            <a:r>
              <a:rPr lang="en-US" dirty="0" err="1" smtClean="0"/>
              <a:t>Pentru</a:t>
            </a:r>
            <a:r>
              <a:rPr lang="en-US" dirty="0" smtClean="0"/>
              <a:t> </a:t>
            </a:r>
            <a:r>
              <a:rPr lang="en-US" dirty="0" err="1" smtClean="0"/>
              <a:t>îndeplinirea</a:t>
            </a:r>
            <a:r>
              <a:rPr lang="en-US" dirty="0" smtClean="0"/>
              <a:t> </a:t>
            </a:r>
            <a:r>
              <a:rPr lang="en-US" dirty="0" err="1" smtClean="0"/>
              <a:t>misiunii</a:t>
            </a:r>
            <a:r>
              <a:rPr lang="en-US" dirty="0" smtClean="0"/>
              <a:t> </a:t>
            </a:r>
            <a:r>
              <a:rPr lang="en-US" dirty="0" err="1" smtClean="0"/>
              <a:t>şi</a:t>
            </a:r>
            <a:r>
              <a:rPr lang="en-US" dirty="0" smtClean="0"/>
              <a:t> </a:t>
            </a:r>
            <a:r>
              <a:rPr lang="en-US" dirty="0" err="1" smtClean="0"/>
              <a:t>obiectivelor</a:t>
            </a:r>
            <a:r>
              <a:rPr lang="en-US" dirty="0" smtClean="0"/>
              <a:t> </a:t>
            </a:r>
            <a:r>
              <a:rPr lang="en-US" dirty="0" err="1" smtClean="0"/>
              <a:t>didactice</a:t>
            </a:r>
            <a:r>
              <a:rPr lang="en-US" dirty="0" smtClean="0"/>
              <a:t>  ale </a:t>
            </a:r>
            <a:r>
              <a:rPr lang="en-US" dirty="0" err="1" smtClean="0"/>
              <a:t>departamentului</a:t>
            </a:r>
            <a:r>
              <a:rPr lang="en-US" dirty="0" smtClean="0"/>
              <a:t> </a:t>
            </a:r>
            <a:r>
              <a:rPr lang="en-US" dirty="0" err="1" smtClean="0"/>
              <a:t>este</a:t>
            </a:r>
            <a:r>
              <a:rPr lang="en-US" dirty="0" smtClean="0"/>
              <a:t> </a:t>
            </a:r>
            <a:r>
              <a:rPr lang="en-US" dirty="0" err="1" smtClean="0"/>
              <a:t>necesar</a:t>
            </a:r>
            <a:r>
              <a:rPr lang="en-US" dirty="0" smtClean="0"/>
              <a:t> ca </a:t>
            </a:r>
            <a:r>
              <a:rPr lang="en-US" dirty="0" err="1" smtClean="0"/>
              <a:t>în</a:t>
            </a:r>
            <a:r>
              <a:rPr lang="en-US" dirty="0" smtClean="0"/>
              <a:t> </a:t>
            </a:r>
            <a:r>
              <a:rPr lang="en-US" dirty="0" err="1" smtClean="0"/>
              <a:t>perioada</a:t>
            </a:r>
            <a:r>
              <a:rPr lang="en-US" dirty="0" smtClean="0"/>
              <a:t> </a:t>
            </a:r>
            <a:r>
              <a:rPr lang="en-US" dirty="0" err="1" smtClean="0"/>
              <a:t>evaluată</a:t>
            </a:r>
            <a:r>
              <a:rPr lang="en-US" dirty="0" smtClean="0"/>
              <a:t> </a:t>
            </a:r>
            <a:r>
              <a:rPr lang="en-US" dirty="0" err="1" smtClean="0"/>
              <a:t>să</a:t>
            </a:r>
            <a:r>
              <a:rPr lang="en-US" dirty="0" smtClean="0"/>
              <a:t> fie </a:t>
            </a:r>
            <a:r>
              <a:rPr lang="en-US" dirty="0" err="1" smtClean="0"/>
              <a:t>acoperite</a:t>
            </a:r>
            <a:r>
              <a:rPr lang="en-US" dirty="0" smtClean="0"/>
              <a:t>, </a:t>
            </a:r>
            <a:r>
              <a:rPr lang="en-US" dirty="0" err="1" smtClean="0"/>
              <a:t>prin</a:t>
            </a:r>
            <a:r>
              <a:rPr lang="en-US" dirty="0" smtClean="0"/>
              <a:t> concurs, cu personal didactic titular </a:t>
            </a:r>
            <a:r>
              <a:rPr lang="en-US" dirty="0" err="1" smtClean="0"/>
              <a:t>numărul</a:t>
            </a:r>
            <a:r>
              <a:rPr lang="en-US" dirty="0" smtClean="0"/>
              <a:t> de </a:t>
            </a:r>
            <a:r>
              <a:rPr lang="en-US" dirty="0" err="1" smtClean="0"/>
              <a:t>posturi</a:t>
            </a:r>
            <a:r>
              <a:rPr lang="en-US" dirty="0" smtClean="0"/>
              <a:t> </a:t>
            </a:r>
            <a:r>
              <a:rPr lang="en-US" dirty="0" err="1" smtClean="0"/>
              <a:t>prezentat</a:t>
            </a:r>
            <a:r>
              <a:rPr lang="en-US" dirty="0" smtClean="0"/>
              <a:t> </a:t>
            </a:r>
            <a:r>
              <a:rPr lang="en-US" dirty="0" err="1" smtClean="0"/>
              <a:t>în</a:t>
            </a:r>
            <a:r>
              <a:rPr lang="en-US" dirty="0" smtClean="0"/>
              <a:t> </a:t>
            </a:r>
            <a:r>
              <a:rPr lang="en-US" dirty="0" err="1" smtClean="0"/>
              <a:t>figura</a:t>
            </a:r>
            <a:endParaRPr lang="en-US" dirty="0" smtClean="0"/>
          </a:p>
          <a:p>
            <a:endParaRPr lang="en-US" dirty="0" smtClean="0"/>
          </a:p>
          <a:p>
            <a:endParaRPr lang="en-US" dirty="0"/>
          </a:p>
        </p:txBody>
      </p:sp>
      <p:graphicFrame>
        <p:nvGraphicFramePr>
          <p:cNvPr id="5" name="Object 4"/>
          <p:cNvGraphicFramePr>
            <a:graphicFrameLocks noChangeAspect="1"/>
          </p:cNvGraphicFramePr>
          <p:nvPr/>
        </p:nvGraphicFramePr>
        <p:xfrm>
          <a:off x="493713" y="4500570"/>
          <a:ext cx="8218487" cy="2000263"/>
        </p:xfrm>
        <a:graphic>
          <a:graphicData uri="http://schemas.openxmlformats.org/presentationml/2006/ole">
            <p:oleObj spid="_x0000_s43011" name="Bitmap Image" r:id="rId3" imgW="6439799" imgH="1905266" progId="Paint.Picture">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Analiza</a:t>
            </a:r>
            <a:r>
              <a:rPr lang="en-US" dirty="0" smtClean="0"/>
              <a:t> </a:t>
            </a:r>
            <a:r>
              <a:rPr lang="en-US" dirty="0" err="1" smtClean="0"/>
              <a:t>structurii</a:t>
            </a:r>
            <a:r>
              <a:rPr lang="en-US" dirty="0" smtClean="0"/>
              <a:t> </a:t>
            </a:r>
            <a:r>
              <a:rPr lang="en-US" dirty="0" err="1" smtClean="0"/>
              <a:t>personalului</a:t>
            </a:r>
            <a:r>
              <a:rPr lang="en-US" dirty="0" smtClean="0"/>
              <a:t> didactic </a:t>
            </a:r>
            <a:r>
              <a:rPr lang="en-US" dirty="0" err="1" smtClean="0"/>
              <a:t>pe</a:t>
            </a:r>
            <a:r>
              <a:rPr lang="en-US" dirty="0" smtClean="0"/>
              <a:t> </a:t>
            </a:r>
            <a:r>
              <a:rPr lang="en-US" dirty="0" err="1" smtClean="0"/>
              <a:t>colective</a:t>
            </a:r>
            <a:r>
              <a:rPr lang="en-US" dirty="0" smtClean="0"/>
              <a:t> de </a:t>
            </a:r>
            <a:r>
              <a:rPr lang="en-US" dirty="0" err="1" smtClean="0"/>
              <a:t>specialitate</a:t>
            </a:r>
            <a:r>
              <a:rPr lang="en-US" dirty="0" smtClean="0"/>
              <a:t> </a:t>
            </a:r>
            <a:br>
              <a:rPr lang="en-US" dirty="0" smtClean="0"/>
            </a:br>
            <a:endParaRPr lang="en-US" dirty="0"/>
          </a:p>
        </p:txBody>
      </p:sp>
      <p:sp>
        <p:nvSpPr>
          <p:cNvPr id="3" name="Content Placeholder 2"/>
          <p:cNvSpPr>
            <a:spLocks noGrp="1"/>
          </p:cNvSpPr>
          <p:nvPr>
            <p:ph idx="1"/>
          </p:nvPr>
        </p:nvSpPr>
        <p:spPr/>
        <p:txBody>
          <a:bodyPr/>
          <a:lstStyle/>
          <a:p>
            <a:r>
              <a:rPr lang="en-US" dirty="0" err="1" smtClean="0"/>
              <a:t>Evolu</a:t>
            </a:r>
            <a:r>
              <a:rPr lang="ro-RO" dirty="0" smtClean="0"/>
              <a:t>ţia structurii </a:t>
            </a:r>
            <a:r>
              <a:rPr lang="en-US" dirty="0" err="1" smtClean="0"/>
              <a:t>actuale</a:t>
            </a:r>
            <a:r>
              <a:rPr lang="en-US" dirty="0" smtClean="0"/>
              <a:t>,</a:t>
            </a:r>
            <a:r>
              <a:rPr lang="ro-RO" dirty="0" smtClean="0"/>
              <a:t>pe </a:t>
            </a:r>
            <a:r>
              <a:rPr lang="ro-RO" dirty="0" smtClean="0"/>
              <a:t>funcţii </a:t>
            </a:r>
            <a:r>
              <a:rPr lang="ro-RO" dirty="0" smtClean="0"/>
              <a:t>didactice</a:t>
            </a:r>
            <a:endParaRPr lang="en-US" dirty="0" smtClean="0"/>
          </a:p>
          <a:p>
            <a:endParaRPr lang="en-US" dirty="0"/>
          </a:p>
        </p:txBody>
      </p:sp>
      <p:graphicFrame>
        <p:nvGraphicFramePr>
          <p:cNvPr id="4" name="Object 3"/>
          <p:cNvGraphicFramePr>
            <a:graphicFrameLocks noChangeAspect="1"/>
          </p:cNvGraphicFramePr>
          <p:nvPr/>
        </p:nvGraphicFramePr>
        <p:xfrm>
          <a:off x="1352550" y="2424136"/>
          <a:ext cx="6440488" cy="4362450"/>
        </p:xfrm>
        <a:graphic>
          <a:graphicData uri="http://schemas.openxmlformats.org/presentationml/2006/ole">
            <p:oleObj spid="_x0000_s44034" name="Bitmap Image" r:id="rId3" imgW="6439799" imgH="4361905" progId="Paint.Picture">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CONCLUZII</a:t>
            </a:r>
            <a:br>
              <a:rPr lang="en-US" dirty="0" smtClean="0"/>
            </a:br>
            <a:endParaRPr lang="en-US" dirty="0"/>
          </a:p>
        </p:txBody>
      </p:sp>
      <p:sp>
        <p:nvSpPr>
          <p:cNvPr id="3" name="Content Placeholder 2"/>
          <p:cNvSpPr>
            <a:spLocks noGrp="1"/>
          </p:cNvSpPr>
          <p:nvPr>
            <p:ph idx="1"/>
          </p:nvPr>
        </p:nvSpPr>
        <p:spPr/>
        <p:txBody>
          <a:bodyPr/>
          <a:lstStyle/>
          <a:p>
            <a:pPr algn="just"/>
            <a:r>
              <a:rPr lang="en-US" dirty="0" err="1" smtClean="0"/>
              <a:t>Personalul</a:t>
            </a:r>
            <a:r>
              <a:rPr lang="en-US" dirty="0" smtClean="0"/>
              <a:t> </a:t>
            </a:r>
            <a:r>
              <a:rPr lang="en-US" dirty="0" smtClean="0"/>
              <a:t>didactic al </a:t>
            </a:r>
            <a:r>
              <a:rPr lang="en-US" dirty="0" err="1" smtClean="0"/>
              <a:t>departamentului</a:t>
            </a:r>
            <a:r>
              <a:rPr lang="en-US" dirty="0" smtClean="0"/>
              <a:t> </a:t>
            </a:r>
            <a:r>
              <a:rPr lang="en-US" dirty="0" err="1" smtClean="0"/>
              <a:t>este</a:t>
            </a:r>
            <a:r>
              <a:rPr lang="en-US" dirty="0" smtClean="0"/>
              <a:t> </a:t>
            </a:r>
            <a:r>
              <a:rPr lang="en-US" dirty="0" err="1" smtClean="0"/>
              <a:t>îmbătrânit</a:t>
            </a:r>
            <a:r>
              <a:rPr lang="en-US" dirty="0" smtClean="0"/>
              <a:t> </a:t>
            </a:r>
            <a:r>
              <a:rPr lang="en-US" dirty="0" err="1" smtClean="0"/>
              <a:t>şi</a:t>
            </a:r>
            <a:r>
              <a:rPr lang="en-US" dirty="0" smtClean="0"/>
              <a:t> </a:t>
            </a:r>
            <a:r>
              <a:rPr lang="en-US" dirty="0" err="1" smtClean="0"/>
              <a:t>atragerea</a:t>
            </a:r>
            <a:r>
              <a:rPr lang="en-US" dirty="0" smtClean="0"/>
              <a:t> de personal </a:t>
            </a:r>
            <a:r>
              <a:rPr lang="en-US" dirty="0" err="1" smtClean="0"/>
              <a:t>tânăr</a:t>
            </a:r>
            <a:r>
              <a:rPr lang="en-US" dirty="0" smtClean="0"/>
              <a:t>, </a:t>
            </a:r>
            <a:r>
              <a:rPr lang="en-US" dirty="0" err="1" smtClean="0"/>
              <a:t>dar</a:t>
            </a:r>
            <a:r>
              <a:rPr lang="en-US" dirty="0" smtClean="0"/>
              <a:t> </a:t>
            </a:r>
            <a:r>
              <a:rPr lang="en-US" dirty="0" err="1" smtClean="0"/>
              <a:t>şi</a:t>
            </a:r>
            <a:r>
              <a:rPr lang="en-US" dirty="0" smtClean="0"/>
              <a:t> </a:t>
            </a:r>
            <a:r>
              <a:rPr lang="en-US" dirty="0" err="1" smtClean="0"/>
              <a:t>bine</a:t>
            </a:r>
            <a:r>
              <a:rPr lang="en-US" dirty="0" smtClean="0"/>
              <a:t> </a:t>
            </a:r>
            <a:r>
              <a:rPr lang="en-US" dirty="0" err="1" smtClean="0"/>
              <a:t>pregătit</a:t>
            </a:r>
            <a:r>
              <a:rPr lang="en-US" dirty="0" smtClean="0"/>
              <a:t>, </a:t>
            </a:r>
            <a:r>
              <a:rPr lang="en-US" dirty="0" err="1" smtClean="0"/>
              <a:t>apare</a:t>
            </a:r>
            <a:r>
              <a:rPr lang="en-US" dirty="0" smtClean="0"/>
              <a:t> </a:t>
            </a:r>
            <a:r>
              <a:rPr lang="en-US" dirty="0" err="1" smtClean="0"/>
              <a:t>imperios</a:t>
            </a:r>
            <a:r>
              <a:rPr lang="en-US" dirty="0" smtClean="0"/>
              <a:t> </a:t>
            </a:r>
            <a:r>
              <a:rPr lang="en-US" dirty="0" err="1" smtClean="0"/>
              <a:t>necesară</a:t>
            </a:r>
            <a:r>
              <a:rPr lang="en-US" dirty="0" smtClean="0"/>
              <a:t>.</a:t>
            </a:r>
          </a:p>
          <a:p>
            <a:pPr algn="just">
              <a:buNone/>
            </a:pPr>
            <a:endParaRPr lang="en-US" dirty="0" smtClean="0"/>
          </a:p>
          <a:p>
            <a:pPr algn="just"/>
            <a:r>
              <a:rPr lang="en-US" dirty="0" smtClean="0"/>
              <a:t>In </a:t>
            </a:r>
            <a:r>
              <a:rPr lang="en-US" dirty="0" err="1" smtClean="0"/>
              <a:t>perioada</a:t>
            </a:r>
            <a:r>
              <a:rPr lang="en-US" dirty="0" smtClean="0"/>
              <a:t> 2017 – 2020, la DIEEA se </a:t>
            </a:r>
            <a:r>
              <a:rPr lang="en-US" dirty="0" err="1" smtClean="0"/>
              <a:t>prevede</a:t>
            </a:r>
            <a:r>
              <a:rPr lang="en-US" dirty="0" smtClean="0"/>
              <a:t> </a:t>
            </a:r>
            <a:r>
              <a:rPr lang="en-US" dirty="0" err="1" smtClean="0"/>
              <a:t>angajarea</a:t>
            </a:r>
            <a:r>
              <a:rPr lang="en-US" dirty="0" smtClean="0"/>
              <a:t> a </a:t>
            </a:r>
            <a:r>
              <a:rPr lang="en-US" dirty="0" err="1" smtClean="0"/>
              <a:t>şase</a:t>
            </a:r>
            <a:r>
              <a:rPr lang="en-US" dirty="0" smtClean="0"/>
              <a:t> </a:t>
            </a:r>
            <a:r>
              <a:rPr lang="en-US" dirty="0" err="1" smtClean="0"/>
              <a:t>persoane</a:t>
            </a:r>
            <a:r>
              <a:rPr lang="en-US" dirty="0" smtClean="0"/>
              <a:t> </a:t>
            </a:r>
            <a:r>
              <a:rPr lang="en-US" dirty="0" err="1" smtClean="0"/>
              <a:t>noi</a:t>
            </a:r>
            <a:r>
              <a:rPr lang="en-US" dirty="0" smtClean="0"/>
              <a:t> </a:t>
            </a:r>
            <a:r>
              <a:rPr lang="ro-RO" dirty="0" smtClean="0"/>
              <a:t>ş</a:t>
            </a:r>
            <a:r>
              <a:rPr lang="en-US" dirty="0" err="1" smtClean="0"/>
              <a:t>i</a:t>
            </a:r>
            <a:r>
              <a:rPr lang="en-US" dirty="0" smtClean="0"/>
              <a:t> </a:t>
            </a:r>
            <a:r>
              <a:rPr lang="en-US" dirty="0" err="1" smtClean="0"/>
              <a:t>promovarea</a:t>
            </a:r>
            <a:r>
              <a:rPr lang="en-US" dirty="0" smtClean="0"/>
              <a:t> a </a:t>
            </a:r>
            <a:r>
              <a:rPr lang="en-US" dirty="0" err="1" smtClean="0"/>
              <a:t>nouă</a:t>
            </a:r>
            <a:r>
              <a:rPr lang="en-US" dirty="0" smtClean="0"/>
              <a:t> </a:t>
            </a:r>
            <a:r>
              <a:rPr lang="en-US" dirty="0" err="1" smtClean="0"/>
              <a:t>persoane</a:t>
            </a:r>
            <a:r>
              <a:rPr lang="en-US" dirty="0" smtClean="0"/>
              <a:t> din </a:t>
            </a:r>
            <a:r>
              <a:rPr lang="en-US" dirty="0" err="1" smtClean="0"/>
              <a:t>sistem</a:t>
            </a:r>
            <a:r>
              <a:rPr lang="en-US" dirty="0" smtClean="0"/>
              <a:t>. De </a:t>
            </a:r>
            <a:r>
              <a:rPr lang="en-US" dirty="0" err="1" smtClean="0"/>
              <a:t>asemenea</a:t>
            </a:r>
            <a:r>
              <a:rPr lang="en-US" dirty="0" smtClean="0"/>
              <a:t>, se </a:t>
            </a:r>
            <a:r>
              <a:rPr lang="en-US" dirty="0" err="1" smtClean="0"/>
              <a:t>urmăreşte</a:t>
            </a:r>
            <a:r>
              <a:rPr lang="en-US" dirty="0" smtClean="0"/>
              <a:t>, </a:t>
            </a:r>
            <a:r>
              <a:rPr lang="en-US" dirty="0" err="1" smtClean="0"/>
              <a:t>în</a:t>
            </a:r>
            <a:r>
              <a:rPr lang="en-US" dirty="0" smtClean="0"/>
              <a:t> </a:t>
            </a:r>
            <a:r>
              <a:rPr lang="en-US" dirty="0" err="1" smtClean="0"/>
              <a:t>continuare</a:t>
            </a:r>
            <a:r>
              <a:rPr lang="en-US" dirty="0" smtClean="0"/>
              <a:t>, </a:t>
            </a:r>
            <a:r>
              <a:rPr lang="en-US" dirty="0" err="1" smtClean="0"/>
              <a:t>sudarea</a:t>
            </a:r>
            <a:r>
              <a:rPr lang="en-US" dirty="0" smtClean="0"/>
              <a:t> </a:t>
            </a:r>
            <a:r>
              <a:rPr lang="en-US" dirty="0" err="1" smtClean="0"/>
              <a:t>colectivului</a:t>
            </a:r>
            <a:r>
              <a:rPr lang="en-US" dirty="0" smtClean="0"/>
              <a:t> </a:t>
            </a:r>
            <a:r>
              <a:rPr lang="en-US" dirty="0" err="1" smtClean="0"/>
              <a:t>în</a:t>
            </a:r>
            <a:r>
              <a:rPr lang="en-US" dirty="0" smtClean="0"/>
              <a:t> </a:t>
            </a:r>
            <a:r>
              <a:rPr lang="en-US" dirty="0" err="1" smtClean="0"/>
              <a:t>echipă</a:t>
            </a:r>
            <a:r>
              <a:rPr lang="en-US" dirty="0" smtClean="0"/>
              <a:t>.</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Referinte</a:t>
            </a:r>
            <a:r>
              <a:rPr lang="en-US" dirty="0" smtClean="0"/>
              <a:t> </a:t>
            </a:r>
            <a:r>
              <a:rPr lang="en-US" dirty="0" err="1" smtClean="0"/>
              <a:t>principale</a:t>
            </a:r>
            <a:endParaRPr lang="en-US" dirty="0"/>
          </a:p>
        </p:txBody>
      </p:sp>
      <p:sp>
        <p:nvSpPr>
          <p:cNvPr id="3" name="Content Placeholder 2"/>
          <p:cNvSpPr>
            <a:spLocks noGrp="1"/>
          </p:cNvSpPr>
          <p:nvPr>
            <p:ph idx="1"/>
          </p:nvPr>
        </p:nvSpPr>
        <p:spPr/>
        <p:txBody>
          <a:bodyPr/>
          <a:lstStyle/>
          <a:p>
            <a:r>
              <a:rPr lang="ro-RO" sz="3600" dirty="0" smtClean="0"/>
              <a:t>Planul strategic al Universităţii din Craiova pentru perioada 2016 – 2020  </a:t>
            </a:r>
            <a:endParaRPr lang="en-US" sz="3600" dirty="0" smtClean="0"/>
          </a:p>
          <a:p>
            <a:pPr>
              <a:buNone/>
            </a:pPr>
            <a:endParaRPr lang="en-US" sz="3600" dirty="0" smtClean="0"/>
          </a:p>
          <a:p>
            <a:r>
              <a:rPr lang="ro-RO" sz="3600" dirty="0" smtClean="0"/>
              <a:t>Planul strategic al Facultăţii de Inginerie Electrică, adoptat în Sedinţa Consiliului Profesoral din 31.01.2017</a:t>
            </a:r>
            <a:r>
              <a:rPr lang="ro-RO"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Directii</a:t>
            </a:r>
            <a:r>
              <a:rPr lang="en-US" dirty="0" smtClean="0"/>
              <a:t> de </a:t>
            </a:r>
            <a:r>
              <a:rPr lang="en-US" dirty="0" err="1" smtClean="0"/>
              <a:t>actiune</a:t>
            </a:r>
            <a:r>
              <a:rPr lang="en-US" dirty="0" smtClean="0"/>
              <a:t> </a:t>
            </a:r>
            <a:r>
              <a:rPr lang="en-US" dirty="0" err="1" smtClean="0"/>
              <a:t>asumate</a:t>
            </a:r>
            <a:endParaRPr lang="en-US" dirty="0"/>
          </a:p>
        </p:txBody>
      </p:sp>
      <p:sp>
        <p:nvSpPr>
          <p:cNvPr id="3" name="Content Placeholder 2"/>
          <p:cNvSpPr>
            <a:spLocks noGrp="1"/>
          </p:cNvSpPr>
          <p:nvPr>
            <p:ph idx="1"/>
          </p:nvPr>
        </p:nvSpPr>
        <p:spPr/>
        <p:txBody>
          <a:bodyPr>
            <a:normAutofit fontScale="70000" lnSpcReduction="20000"/>
          </a:bodyPr>
          <a:lstStyle/>
          <a:p>
            <a:pPr algn="just">
              <a:spcAft>
                <a:spcPts val="600"/>
              </a:spcAft>
              <a:buNone/>
            </a:pPr>
            <a:endParaRPr lang="en-US" dirty="0" smtClean="0"/>
          </a:p>
          <a:p>
            <a:pPr algn="just">
              <a:spcAft>
                <a:spcPts val="600"/>
              </a:spcAft>
            </a:pPr>
            <a:r>
              <a:rPr lang="ro-RO" i="1" dirty="0" smtClean="0"/>
              <a:t>Respectarea standardelor minimale de calitate prin recrutarea şi promovarea personalului didactic şi didactic auxiliar, în corelaţie cu numărul de studenţi şi ieşirea din activitatea didactică în urma pensionărilor;</a:t>
            </a:r>
            <a:endParaRPr lang="en-US" dirty="0" smtClean="0"/>
          </a:p>
          <a:p>
            <a:pPr algn="just">
              <a:spcAft>
                <a:spcPts val="600"/>
              </a:spcAft>
            </a:pPr>
            <a:r>
              <a:rPr lang="ro-RO" i="1" dirty="0" smtClean="0"/>
              <a:t>Echilibrarea raportului dintre posturile didactice de profesor, conferenţiar, şef de lucrări şi asistent;</a:t>
            </a:r>
            <a:endParaRPr lang="en-US" dirty="0" smtClean="0"/>
          </a:p>
          <a:p>
            <a:pPr algn="just">
              <a:spcAft>
                <a:spcPts val="600"/>
              </a:spcAft>
            </a:pPr>
            <a:r>
              <a:rPr lang="ro-RO" i="1" dirty="0" smtClean="0"/>
              <a:t>Îmbunătăţirea gradului de acoperire a posturilor didactice cu personal cu normă întreagă;</a:t>
            </a:r>
            <a:endParaRPr lang="en-US" dirty="0" smtClean="0"/>
          </a:p>
          <a:p>
            <a:pPr algn="just">
              <a:spcAft>
                <a:spcPts val="600"/>
              </a:spcAft>
            </a:pPr>
            <a:r>
              <a:rPr lang="ro-RO" i="1" dirty="0" smtClean="0"/>
              <a:t>Atragerea de cadre tinere, valoroase şi asigurarea unor facilităţi atractive pentru motivarea rămânerii lor în facultate;</a:t>
            </a:r>
            <a:endParaRPr lang="en-US" dirty="0" smtClean="0"/>
          </a:p>
          <a:p>
            <a:pPr algn="just">
              <a:spcAft>
                <a:spcPts val="600"/>
              </a:spcAft>
            </a:pPr>
            <a:r>
              <a:rPr lang="ro-RO" i="1" dirty="0" smtClean="0"/>
              <a:t>Sprijinirea promovării pe posturi superioare a cadrelor didactice care îndeplinesc condiţiile de promovare.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Ipoteze</a:t>
            </a:r>
            <a:r>
              <a:rPr lang="en-US" dirty="0" smtClean="0"/>
              <a:t> de </a:t>
            </a:r>
            <a:r>
              <a:rPr lang="en-US" dirty="0" err="1" smtClean="0"/>
              <a:t>baza</a:t>
            </a:r>
            <a:endParaRPr lang="en-US" dirty="0"/>
          </a:p>
        </p:txBody>
      </p:sp>
      <p:sp>
        <p:nvSpPr>
          <p:cNvPr id="3" name="Content Placeholder 2"/>
          <p:cNvSpPr>
            <a:spLocks noGrp="1"/>
          </p:cNvSpPr>
          <p:nvPr>
            <p:ph idx="1"/>
          </p:nvPr>
        </p:nvSpPr>
        <p:spPr/>
        <p:txBody>
          <a:bodyPr/>
          <a:lstStyle/>
          <a:p>
            <a:pPr>
              <a:buNone/>
            </a:pPr>
            <a:r>
              <a:rPr lang="en-US" dirty="0" err="1" smtClean="0"/>
              <a:t>Stategia</a:t>
            </a:r>
            <a:r>
              <a:rPr lang="en-US" dirty="0" smtClean="0"/>
              <a:t> de </a:t>
            </a:r>
            <a:r>
              <a:rPr lang="en-US" dirty="0" err="1" smtClean="0"/>
              <a:t>dezvoltare</a:t>
            </a:r>
            <a:r>
              <a:rPr lang="en-US" dirty="0" smtClean="0"/>
              <a:t> a </a:t>
            </a:r>
            <a:r>
              <a:rPr lang="en-US" dirty="0" err="1" smtClean="0"/>
              <a:t>Departamentului</a:t>
            </a:r>
            <a:r>
              <a:rPr lang="en-US" dirty="0" smtClean="0"/>
              <a:t>  a  </a:t>
            </a:r>
            <a:r>
              <a:rPr lang="en-US" dirty="0" err="1" smtClean="0"/>
              <a:t>fost</a:t>
            </a:r>
            <a:r>
              <a:rPr lang="en-US" dirty="0" smtClean="0"/>
              <a:t> </a:t>
            </a:r>
            <a:r>
              <a:rPr lang="en-US" dirty="0" err="1" smtClean="0"/>
              <a:t>elaborată</a:t>
            </a:r>
            <a:r>
              <a:rPr lang="en-US" dirty="0" smtClean="0"/>
              <a:t> </a:t>
            </a:r>
            <a:r>
              <a:rPr lang="en-US" dirty="0" err="1" smtClean="0"/>
              <a:t>pe</a:t>
            </a:r>
            <a:r>
              <a:rPr lang="en-US" dirty="0" smtClean="0"/>
              <a:t> </a:t>
            </a:r>
            <a:r>
              <a:rPr lang="en-US" dirty="0" err="1" smtClean="0"/>
              <a:t>baza</a:t>
            </a:r>
            <a:r>
              <a:rPr lang="en-US" dirty="0" smtClean="0"/>
              <a:t> </a:t>
            </a:r>
            <a:r>
              <a:rPr lang="en-US" dirty="0" err="1" smtClean="0"/>
              <a:t>unei</a:t>
            </a:r>
            <a:r>
              <a:rPr lang="en-US" dirty="0" smtClean="0"/>
              <a:t> </a:t>
            </a:r>
            <a:r>
              <a:rPr lang="en-US" dirty="0" err="1" smtClean="0"/>
              <a:t>analize</a:t>
            </a:r>
            <a:r>
              <a:rPr lang="en-US" dirty="0" smtClean="0"/>
              <a:t> </a:t>
            </a:r>
          </a:p>
          <a:p>
            <a:pPr>
              <a:buNone/>
            </a:pPr>
            <a:endParaRPr lang="en-US" dirty="0" smtClean="0"/>
          </a:p>
          <a:p>
            <a:r>
              <a:rPr lang="en-US" dirty="0" smtClean="0"/>
              <a:t>a num</a:t>
            </a:r>
            <a:r>
              <a:rPr lang="ro-RO" dirty="0" smtClean="0"/>
              <a:t>ărului de studenţi</a:t>
            </a:r>
            <a:r>
              <a:rPr lang="en-US" dirty="0" smtClean="0"/>
              <a:t>;</a:t>
            </a:r>
            <a:r>
              <a:rPr lang="ro-RO" dirty="0" smtClean="0"/>
              <a:t> </a:t>
            </a:r>
            <a:endParaRPr lang="en-US" dirty="0" smtClean="0"/>
          </a:p>
          <a:p>
            <a:r>
              <a:rPr lang="ro-RO" dirty="0" smtClean="0"/>
              <a:t>a </a:t>
            </a:r>
            <a:r>
              <a:rPr lang="en-US" dirty="0" err="1" smtClean="0"/>
              <a:t>structurii</a:t>
            </a:r>
            <a:r>
              <a:rPr lang="en-US" dirty="0" smtClean="0"/>
              <a:t> </a:t>
            </a:r>
            <a:r>
              <a:rPr lang="en-US" dirty="0" err="1" smtClean="0"/>
              <a:t>actuale</a:t>
            </a:r>
            <a:r>
              <a:rPr lang="en-US" dirty="0" smtClean="0"/>
              <a:t> a </a:t>
            </a:r>
            <a:r>
              <a:rPr lang="en-US" dirty="0" err="1" smtClean="0"/>
              <a:t>personalului</a:t>
            </a:r>
            <a:r>
              <a:rPr lang="en-US" dirty="0" smtClean="0"/>
              <a:t> didactic; </a:t>
            </a:r>
          </a:p>
          <a:p>
            <a:r>
              <a:rPr lang="en-US" dirty="0" smtClean="0"/>
              <a:t>a </a:t>
            </a:r>
            <a:r>
              <a:rPr lang="en-US" dirty="0" err="1" smtClean="0"/>
              <a:t>nivelului</a:t>
            </a:r>
            <a:r>
              <a:rPr lang="en-US" dirty="0" smtClean="0"/>
              <a:t> de </a:t>
            </a:r>
            <a:r>
              <a:rPr lang="en-US" dirty="0" err="1" smtClean="0"/>
              <a:t>finanţare</a:t>
            </a:r>
            <a:r>
              <a:rPr lang="en-US" dirty="0" smtClean="0"/>
              <a:t> ; </a:t>
            </a:r>
          </a:p>
          <a:p>
            <a:r>
              <a:rPr lang="en-US" dirty="0" smtClean="0"/>
              <a:t>a </a:t>
            </a:r>
            <a:r>
              <a:rPr lang="en-US" dirty="0" err="1" smtClean="0"/>
              <a:t>volumului</a:t>
            </a:r>
            <a:r>
              <a:rPr lang="en-US" dirty="0" smtClean="0"/>
              <a:t> de </a:t>
            </a:r>
            <a:r>
              <a:rPr lang="en-US" dirty="0" err="1" smtClean="0"/>
              <a:t>activităţi</a:t>
            </a:r>
            <a:r>
              <a:rPr lang="en-US" dirty="0" smtClean="0"/>
              <a:t> </a:t>
            </a:r>
            <a:r>
              <a:rPr lang="en-US" dirty="0" err="1" smtClean="0"/>
              <a:t>didactice</a:t>
            </a: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Organizarea</a:t>
            </a:r>
            <a:r>
              <a:rPr lang="en-US" dirty="0" smtClean="0"/>
              <a:t> in </a:t>
            </a:r>
            <a:r>
              <a:rPr lang="en-US" dirty="0" err="1" smtClean="0"/>
              <a:t>colective</a:t>
            </a:r>
            <a:r>
              <a:rPr lang="en-US" dirty="0" smtClean="0"/>
              <a:t> de </a:t>
            </a:r>
            <a:r>
              <a:rPr lang="en-US" dirty="0" err="1" smtClean="0"/>
              <a:t>specialitate</a:t>
            </a:r>
            <a:endParaRPr lang="en-US" dirty="0"/>
          </a:p>
        </p:txBody>
      </p:sp>
      <p:sp>
        <p:nvSpPr>
          <p:cNvPr id="3" name="Content Placeholder 2"/>
          <p:cNvSpPr>
            <a:spLocks noGrp="1"/>
          </p:cNvSpPr>
          <p:nvPr>
            <p:ph idx="1"/>
          </p:nvPr>
        </p:nvSpPr>
        <p:spPr/>
        <p:txBody>
          <a:bodyPr>
            <a:normAutofit/>
          </a:bodyPr>
          <a:lstStyle/>
          <a:p>
            <a:r>
              <a:rPr lang="en-US" sz="2600" b="1" dirty="0" smtClean="0"/>
              <a:t> </a:t>
            </a:r>
            <a:r>
              <a:rPr lang="en-US" sz="2600" b="1" dirty="0" err="1" smtClean="0"/>
              <a:t>Colectivul</a:t>
            </a:r>
            <a:r>
              <a:rPr lang="en-US" sz="2600" b="1" dirty="0" smtClean="0"/>
              <a:t> de </a:t>
            </a:r>
            <a:r>
              <a:rPr lang="en-US" sz="2600" b="1" dirty="0" err="1" smtClean="0"/>
              <a:t>specialitate</a:t>
            </a:r>
            <a:r>
              <a:rPr lang="en-US" sz="2600" b="1" dirty="0" smtClean="0"/>
              <a:t> de “ </a:t>
            </a:r>
            <a:r>
              <a:rPr lang="en-US" sz="2600" b="1" dirty="0" err="1" smtClean="0"/>
              <a:t>Inginerie</a:t>
            </a:r>
            <a:r>
              <a:rPr lang="en-US" sz="2600" b="1" dirty="0" smtClean="0"/>
              <a:t> electric</a:t>
            </a:r>
            <a:r>
              <a:rPr lang="ro-RO" sz="2600" b="1" dirty="0" smtClean="0"/>
              <a:t>ă</a:t>
            </a:r>
            <a:r>
              <a:rPr lang="en-US" sz="2600" b="1" dirty="0" smtClean="0"/>
              <a:t>”: </a:t>
            </a:r>
          </a:p>
          <a:p>
            <a:pPr>
              <a:buNone/>
            </a:pPr>
            <a:r>
              <a:rPr lang="en-US" sz="2600" dirty="0" smtClean="0"/>
              <a:t>12 cadre </a:t>
            </a:r>
            <a:r>
              <a:rPr lang="en-US" sz="2600" dirty="0" err="1" smtClean="0"/>
              <a:t>didactice</a:t>
            </a:r>
            <a:r>
              <a:rPr lang="en-US" sz="2600" dirty="0" smtClean="0"/>
              <a:t>  (3 </a:t>
            </a:r>
            <a:r>
              <a:rPr lang="en-US" sz="2600" dirty="0" err="1" smtClean="0"/>
              <a:t>profesori</a:t>
            </a:r>
            <a:r>
              <a:rPr lang="en-US" sz="2600" dirty="0" smtClean="0"/>
              <a:t>, 3 </a:t>
            </a:r>
            <a:r>
              <a:rPr lang="en-US" sz="2600" dirty="0" err="1" smtClean="0"/>
              <a:t>conferenţiari</a:t>
            </a:r>
            <a:r>
              <a:rPr lang="en-US" sz="2600" dirty="0" smtClean="0"/>
              <a:t>, 5 </a:t>
            </a:r>
            <a:r>
              <a:rPr lang="en-US" sz="2600" dirty="0" err="1" smtClean="0"/>
              <a:t>şefi</a:t>
            </a:r>
            <a:r>
              <a:rPr lang="en-US" sz="2600" dirty="0" smtClean="0"/>
              <a:t> de </a:t>
            </a:r>
            <a:r>
              <a:rPr lang="en-US" sz="2600" dirty="0" err="1" smtClean="0"/>
              <a:t>lucr</a:t>
            </a:r>
            <a:r>
              <a:rPr lang="ro-RO" sz="2600" dirty="0" smtClean="0"/>
              <a:t>ă</a:t>
            </a:r>
            <a:r>
              <a:rPr lang="en-US" sz="2600" dirty="0" err="1" smtClean="0"/>
              <a:t>ri</a:t>
            </a:r>
            <a:r>
              <a:rPr lang="en-US" sz="2600" dirty="0" smtClean="0"/>
              <a:t>, 1 </a:t>
            </a:r>
            <a:r>
              <a:rPr lang="en-US" sz="2600" dirty="0" err="1" smtClean="0"/>
              <a:t>asistent</a:t>
            </a:r>
            <a:r>
              <a:rPr lang="en-US" sz="2600" dirty="0" smtClean="0"/>
              <a:t>);</a:t>
            </a:r>
          </a:p>
          <a:p>
            <a:pPr>
              <a:buNone/>
            </a:pPr>
            <a:r>
              <a:rPr lang="en-US" sz="2600" dirty="0" smtClean="0"/>
              <a:t> </a:t>
            </a:r>
          </a:p>
          <a:p>
            <a:r>
              <a:rPr lang="en-US" sz="2600" b="1" dirty="0" err="1" smtClean="0"/>
              <a:t>Colectivul</a:t>
            </a:r>
            <a:r>
              <a:rPr lang="en-US" sz="2600" b="1" dirty="0" smtClean="0"/>
              <a:t> de </a:t>
            </a:r>
            <a:r>
              <a:rPr lang="en-US" sz="2600" b="1" dirty="0" err="1" smtClean="0"/>
              <a:t>specialitate</a:t>
            </a:r>
            <a:r>
              <a:rPr lang="en-US" sz="2600" b="1" dirty="0" smtClean="0"/>
              <a:t> de “</a:t>
            </a:r>
            <a:r>
              <a:rPr lang="en-US" sz="2600" b="1" dirty="0" err="1" smtClean="0"/>
              <a:t>Inginerie</a:t>
            </a:r>
            <a:r>
              <a:rPr lang="en-US" sz="2600" b="1" dirty="0" smtClean="0"/>
              <a:t> </a:t>
            </a:r>
            <a:r>
              <a:rPr lang="en-US" sz="2600" b="1" dirty="0" err="1" smtClean="0"/>
              <a:t>aerospa</a:t>
            </a:r>
            <a:r>
              <a:rPr lang="ro-RO" sz="2600" b="1" dirty="0" smtClean="0"/>
              <a:t>ţială</a:t>
            </a:r>
            <a:r>
              <a:rPr lang="en-US" sz="2600" b="1" dirty="0" smtClean="0"/>
              <a:t>”: </a:t>
            </a:r>
          </a:p>
          <a:p>
            <a:pPr>
              <a:buNone/>
            </a:pPr>
            <a:r>
              <a:rPr lang="en-US" sz="2600" dirty="0" smtClean="0"/>
              <a:t>8 cadre </a:t>
            </a:r>
            <a:r>
              <a:rPr lang="en-US" sz="2600" dirty="0" err="1" smtClean="0"/>
              <a:t>didactice</a:t>
            </a:r>
            <a:r>
              <a:rPr lang="en-US" sz="2600" dirty="0" smtClean="0"/>
              <a:t>  (1 </a:t>
            </a:r>
            <a:r>
              <a:rPr lang="en-US" sz="2600" dirty="0" err="1" smtClean="0"/>
              <a:t>profesor</a:t>
            </a:r>
            <a:r>
              <a:rPr lang="en-US" sz="2600" dirty="0" smtClean="0"/>
              <a:t>, 5 </a:t>
            </a:r>
            <a:r>
              <a:rPr lang="en-US" sz="2600" dirty="0" err="1" smtClean="0"/>
              <a:t>conferen</a:t>
            </a:r>
            <a:r>
              <a:rPr lang="ro-RO" sz="2600" dirty="0" smtClean="0"/>
              <a:t>ţ</a:t>
            </a:r>
            <a:r>
              <a:rPr lang="en-US" sz="2600" dirty="0" err="1" smtClean="0"/>
              <a:t>iari</a:t>
            </a:r>
            <a:r>
              <a:rPr lang="en-US" sz="2600" dirty="0" smtClean="0"/>
              <a:t>, 1 </a:t>
            </a:r>
            <a:r>
              <a:rPr lang="en-US" sz="2600" dirty="0" err="1" smtClean="0"/>
              <a:t>şef</a:t>
            </a:r>
            <a:r>
              <a:rPr lang="en-US" sz="2600" dirty="0" smtClean="0"/>
              <a:t> </a:t>
            </a:r>
            <a:r>
              <a:rPr lang="en-US" sz="2600" dirty="0" err="1" smtClean="0"/>
              <a:t>lucrari</a:t>
            </a:r>
            <a:r>
              <a:rPr lang="en-US" sz="2600" dirty="0" smtClean="0"/>
              <a:t>, 1 </a:t>
            </a:r>
            <a:r>
              <a:rPr lang="en-US" sz="2600" dirty="0" err="1" smtClean="0"/>
              <a:t>asistent</a:t>
            </a:r>
            <a:r>
              <a:rPr lang="en-US" sz="2600" dirty="0" smtClean="0"/>
              <a:t>);</a:t>
            </a:r>
          </a:p>
          <a:p>
            <a:pPr>
              <a:buNone/>
            </a:pPr>
            <a:r>
              <a:rPr lang="en-US" dirty="0" smtClean="0"/>
              <a:t> </a:t>
            </a:r>
          </a:p>
          <a:p>
            <a:r>
              <a:rPr lang="en-US" dirty="0" smtClean="0"/>
              <a:t> </a:t>
            </a:r>
            <a:r>
              <a:rPr lang="en-US" sz="2600" b="1" dirty="0" err="1" smtClean="0"/>
              <a:t>Colectivul</a:t>
            </a:r>
            <a:r>
              <a:rPr lang="en-US" sz="2600" b="1" dirty="0" smtClean="0"/>
              <a:t> de </a:t>
            </a:r>
            <a:r>
              <a:rPr lang="en-US" sz="2600" b="1" dirty="0" err="1" smtClean="0"/>
              <a:t>specialitate</a:t>
            </a:r>
            <a:r>
              <a:rPr lang="en-US" sz="2600" b="1" dirty="0" smtClean="0"/>
              <a:t> de “</a:t>
            </a:r>
            <a:r>
              <a:rPr lang="en-US" sz="2600" b="1" dirty="0" err="1" smtClean="0"/>
              <a:t>Inginerie</a:t>
            </a:r>
            <a:r>
              <a:rPr lang="en-US" sz="2600" b="1" dirty="0" smtClean="0"/>
              <a:t> energetic</a:t>
            </a:r>
            <a:r>
              <a:rPr lang="ro-RO" sz="2600" b="1" dirty="0" smtClean="0"/>
              <a:t>ă</a:t>
            </a:r>
            <a:r>
              <a:rPr lang="en-US" sz="2600" b="1" dirty="0" smtClean="0"/>
              <a:t>”: </a:t>
            </a:r>
          </a:p>
          <a:p>
            <a:pPr>
              <a:buNone/>
            </a:pPr>
            <a:r>
              <a:rPr lang="en-US" sz="2400" dirty="0" smtClean="0"/>
              <a:t>12 cadre </a:t>
            </a:r>
            <a:r>
              <a:rPr lang="en-US" sz="2400" dirty="0" err="1" smtClean="0"/>
              <a:t>didactice</a:t>
            </a:r>
            <a:r>
              <a:rPr lang="en-US" sz="2400" dirty="0" smtClean="0"/>
              <a:t>  (4 </a:t>
            </a:r>
            <a:r>
              <a:rPr lang="en-US" sz="2400" dirty="0" err="1" smtClean="0"/>
              <a:t>profesori</a:t>
            </a:r>
            <a:r>
              <a:rPr lang="en-US" sz="2400" dirty="0" smtClean="0"/>
              <a:t>, 2 </a:t>
            </a:r>
            <a:r>
              <a:rPr lang="en-US" sz="2400" dirty="0" err="1" smtClean="0"/>
              <a:t>conferen</a:t>
            </a:r>
            <a:r>
              <a:rPr lang="ro-RO" sz="2400" dirty="0" smtClean="0"/>
              <a:t>ţ</a:t>
            </a:r>
            <a:r>
              <a:rPr lang="en-US" sz="2400" dirty="0" err="1" smtClean="0"/>
              <a:t>iari</a:t>
            </a:r>
            <a:r>
              <a:rPr lang="en-US" sz="2400" dirty="0" smtClean="0"/>
              <a:t>, 6 </a:t>
            </a:r>
            <a:r>
              <a:rPr lang="en-US" sz="2400" dirty="0" err="1" smtClean="0"/>
              <a:t>sefi</a:t>
            </a:r>
            <a:r>
              <a:rPr lang="en-US" sz="2400" dirty="0" smtClean="0"/>
              <a:t> de </a:t>
            </a:r>
            <a:r>
              <a:rPr lang="en-US" sz="2400" dirty="0" err="1" smtClean="0"/>
              <a:t>lucrări</a:t>
            </a:r>
            <a:r>
              <a:rPr lang="en-US" sz="2400" dirty="0" smtClean="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dirty="0" err="1" smtClean="0"/>
              <a:t>Identificarea</a:t>
            </a:r>
            <a:r>
              <a:rPr lang="en-US" sz="3600" dirty="0" smtClean="0"/>
              <a:t> </a:t>
            </a:r>
            <a:r>
              <a:rPr lang="en-US" sz="3600" dirty="0" err="1" smtClean="0"/>
              <a:t>structurii</a:t>
            </a:r>
            <a:r>
              <a:rPr lang="en-US" sz="3600" dirty="0" smtClean="0"/>
              <a:t> </a:t>
            </a:r>
            <a:r>
              <a:rPr lang="en-US" sz="3600" dirty="0" err="1" smtClean="0"/>
              <a:t>optime</a:t>
            </a:r>
            <a:r>
              <a:rPr lang="en-US" sz="3600" dirty="0" smtClean="0"/>
              <a:t> a </a:t>
            </a:r>
            <a:r>
              <a:rPr lang="en-US" sz="3600" dirty="0" err="1" smtClean="0"/>
              <a:t>personalului</a:t>
            </a:r>
            <a:r>
              <a:rPr lang="en-US" sz="3600" dirty="0" smtClean="0"/>
              <a:t> didactic al </a:t>
            </a:r>
            <a:r>
              <a:rPr lang="en-US" sz="3600" dirty="0" err="1" smtClean="0"/>
              <a:t>departamentului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err="1" smtClean="0"/>
              <a:t>Ţinând</a:t>
            </a:r>
            <a:r>
              <a:rPr lang="en-US" dirty="0" smtClean="0"/>
              <a:t> cont </a:t>
            </a:r>
          </a:p>
          <a:p>
            <a:pPr algn="just">
              <a:spcBef>
                <a:spcPts val="1200"/>
              </a:spcBef>
              <a:buNone/>
            </a:pPr>
            <a:r>
              <a:rPr lang="en-US" dirty="0" smtClean="0"/>
              <a:t>- de  acoperirea </a:t>
            </a:r>
            <a:r>
              <a:rPr lang="en-US" dirty="0" err="1" smtClean="0"/>
              <a:t>financiară</a:t>
            </a:r>
            <a:r>
              <a:rPr lang="en-US" dirty="0" smtClean="0"/>
              <a:t> din </a:t>
            </a:r>
            <a:r>
              <a:rPr lang="en-US" dirty="0" err="1" smtClean="0"/>
              <a:t>anul</a:t>
            </a:r>
            <a:r>
              <a:rPr lang="en-US" dirty="0" smtClean="0"/>
              <a:t> </a:t>
            </a:r>
            <a:r>
              <a:rPr lang="en-US" dirty="0" err="1" smtClean="0"/>
              <a:t>universitar</a:t>
            </a:r>
            <a:r>
              <a:rPr lang="en-US" dirty="0" smtClean="0"/>
              <a:t> 2015-2016; </a:t>
            </a:r>
          </a:p>
          <a:p>
            <a:pPr algn="just">
              <a:buNone/>
            </a:pPr>
            <a:r>
              <a:rPr lang="en-US" dirty="0" smtClean="0"/>
              <a:t>- de </a:t>
            </a:r>
            <a:r>
              <a:rPr lang="en-US" dirty="0" err="1" smtClean="0"/>
              <a:t>volumul</a:t>
            </a:r>
            <a:r>
              <a:rPr lang="en-US" dirty="0" smtClean="0"/>
              <a:t> de ore </a:t>
            </a:r>
            <a:r>
              <a:rPr lang="en-US" dirty="0" err="1" smtClean="0"/>
              <a:t>estimat</a:t>
            </a:r>
            <a:r>
              <a:rPr lang="en-US" dirty="0" smtClean="0"/>
              <a:t> </a:t>
            </a:r>
            <a:r>
              <a:rPr lang="en-US" dirty="0" err="1" smtClean="0"/>
              <a:t>pentru</a:t>
            </a:r>
            <a:r>
              <a:rPr lang="en-US" dirty="0" smtClean="0"/>
              <a:t> </a:t>
            </a:r>
            <a:r>
              <a:rPr lang="en-US" dirty="0" err="1" smtClean="0"/>
              <a:t>susţinerea</a:t>
            </a:r>
            <a:r>
              <a:rPr lang="en-US" dirty="0" smtClean="0"/>
              <a:t> </a:t>
            </a:r>
            <a:r>
              <a:rPr lang="en-US" dirty="0" err="1" smtClean="0"/>
              <a:t>disciplinelor</a:t>
            </a:r>
            <a:r>
              <a:rPr lang="en-US" dirty="0" smtClean="0"/>
              <a:t> </a:t>
            </a:r>
            <a:r>
              <a:rPr lang="en-US" dirty="0" err="1" smtClean="0"/>
              <a:t>aferente</a:t>
            </a:r>
            <a:r>
              <a:rPr lang="en-US" dirty="0" smtClean="0"/>
              <a:t> </a:t>
            </a:r>
            <a:r>
              <a:rPr lang="en-US" dirty="0" err="1" smtClean="0"/>
              <a:t>domeniilor</a:t>
            </a:r>
            <a:r>
              <a:rPr lang="en-US" dirty="0" smtClean="0"/>
              <a:t> de </a:t>
            </a:r>
            <a:r>
              <a:rPr lang="en-US" dirty="0" err="1" smtClean="0"/>
              <a:t>studii</a:t>
            </a:r>
            <a:r>
              <a:rPr lang="en-US" dirty="0" smtClean="0"/>
              <a:t> de </a:t>
            </a:r>
            <a:r>
              <a:rPr lang="en-US" dirty="0" err="1" smtClean="0"/>
              <a:t>licenţa</a:t>
            </a:r>
            <a:r>
              <a:rPr lang="en-US" dirty="0" smtClean="0"/>
              <a:t> EIA, IEC </a:t>
            </a:r>
            <a:r>
              <a:rPr lang="en-US" dirty="0" err="1" smtClean="0"/>
              <a:t>şi</a:t>
            </a:r>
            <a:r>
              <a:rPr lang="en-US" dirty="0" smtClean="0"/>
              <a:t> ISE, </a:t>
            </a:r>
            <a:r>
              <a:rPr lang="en-US" dirty="0" err="1" smtClean="0"/>
              <a:t>respectiv</a:t>
            </a:r>
            <a:r>
              <a:rPr lang="en-US" dirty="0" smtClean="0"/>
              <a:t> a </a:t>
            </a:r>
            <a:r>
              <a:rPr lang="en-US" dirty="0" err="1" smtClean="0"/>
              <a:t>studiilor</a:t>
            </a:r>
            <a:r>
              <a:rPr lang="en-US" dirty="0" smtClean="0"/>
              <a:t> </a:t>
            </a:r>
            <a:r>
              <a:rPr lang="en-US" dirty="0" err="1" smtClean="0"/>
              <a:t>masterale</a:t>
            </a:r>
            <a:r>
              <a:rPr lang="en-US" dirty="0" smtClean="0"/>
              <a:t> CECESE, SEI, CCIA; </a:t>
            </a:r>
          </a:p>
          <a:p>
            <a:pPr algn="just">
              <a:buNone/>
            </a:pPr>
            <a:r>
              <a:rPr lang="en-US" dirty="0" smtClean="0"/>
              <a:t>- de </a:t>
            </a:r>
            <a:r>
              <a:rPr lang="en-US" dirty="0" err="1" smtClean="0"/>
              <a:t>numărul</a:t>
            </a:r>
            <a:r>
              <a:rPr lang="en-US" dirty="0" smtClean="0"/>
              <a:t> de </a:t>
            </a:r>
            <a:r>
              <a:rPr lang="en-US" dirty="0" err="1" smtClean="0"/>
              <a:t>studenţi</a:t>
            </a:r>
            <a:r>
              <a:rPr lang="en-US" dirty="0" smtClean="0"/>
              <a:t> a </a:t>
            </a:r>
            <a:r>
              <a:rPr lang="en-US" dirty="0" err="1" smtClean="0"/>
              <a:t>căror</a:t>
            </a:r>
            <a:r>
              <a:rPr lang="en-US" dirty="0" smtClean="0"/>
              <a:t> </a:t>
            </a:r>
            <a:r>
              <a:rPr lang="en-US" dirty="0" err="1" smtClean="0"/>
              <a:t>activitate</a:t>
            </a:r>
            <a:r>
              <a:rPr lang="en-US" dirty="0" smtClean="0"/>
              <a:t> </a:t>
            </a:r>
            <a:r>
              <a:rPr lang="en-US" dirty="0" err="1" smtClean="0"/>
              <a:t>este</a:t>
            </a:r>
            <a:r>
              <a:rPr lang="en-US" dirty="0" smtClean="0"/>
              <a:t> </a:t>
            </a:r>
            <a:r>
              <a:rPr lang="en-US" dirty="0" err="1" smtClean="0"/>
              <a:t>coordonată</a:t>
            </a:r>
            <a:r>
              <a:rPr lang="en-US" dirty="0" smtClean="0"/>
              <a:t> de DIEEA </a:t>
            </a:r>
            <a:r>
              <a:rPr lang="en-US" dirty="0" err="1" smtClean="0"/>
              <a:t>în</a:t>
            </a:r>
            <a:r>
              <a:rPr lang="en-US" dirty="0" smtClean="0"/>
              <a:t> </a:t>
            </a:r>
            <a:r>
              <a:rPr lang="en-US" dirty="0" err="1" smtClean="0"/>
              <a:t>prezent</a:t>
            </a:r>
            <a:r>
              <a:rPr lang="en-US" dirty="0" smtClean="0"/>
              <a:t>;</a:t>
            </a:r>
          </a:p>
          <a:p>
            <a:pPr algn="just">
              <a:buNone/>
            </a:pPr>
            <a:r>
              <a:rPr lang="en-US" dirty="0" smtClean="0"/>
              <a:t>- de </a:t>
            </a:r>
            <a:r>
              <a:rPr lang="en-US" dirty="0" err="1" smtClean="0"/>
              <a:t>condiţiile</a:t>
            </a:r>
            <a:r>
              <a:rPr lang="en-US" dirty="0" smtClean="0"/>
              <a:t> de </a:t>
            </a:r>
            <a:r>
              <a:rPr lang="en-US" dirty="0" err="1" smtClean="0"/>
              <a:t>acreditare</a:t>
            </a:r>
            <a:r>
              <a:rPr lang="en-US" dirty="0" smtClean="0"/>
              <a:t> ARACIS,</a:t>
            </a:r>
          </a:p>
          <a:p>
            <a:pPr algn="just">
              <a:spcBef>
                <a:spcPts val="1200"/>
              </a:spcBef>
              <a:buNone/>
            </a:pPr>
            <a:r>
              <a:rPr lang="en-US" dirty="0" smtClean="0"/>
              <a:t> s-a </a:t>
            </a:r>
            <a:r>
              <a:rPr lang="en-US" dirty="0" err="1" smtClean="0"/>
              <a:t>identificat</a:t>
            </a:r>
            <a:r>
              <a:rPr lang="en-US" dirty="0" smtClean="0"/>
              <a:t> </a:t>
            </a:r>
            <a:r>
              <a:rPr lang="en-US" dirty="0" err="1" smtClean="0"/>
              <a:t>structura</a:t>
            </a:r>
            <a:r>
              <a:rPr lang="en-US" dirty="0" smtClean="0"/>
              <a:t> </a:t>
            </a:r>
            <a:r>
              <a:rPr lang="en-US" dirty="0" err="1" smtClean="0"/>
              <a:t>optimă</a:t>
            </a:r>
            <a:r>
              <a:rPr lang="en-US" dirty="0" smtClean="0"/>
              <a:t> de personal, care </a:t>
            </a:r>
            <a:r>
              <a:rPr lang="en-US" dirty="0" err="1" smtClean="0"/>
              <a:t>ar</a:t>
            </a:r>
            <a:r>
              <a:rPr lang="en-US" dirty="0" smtClean="0"/>
              <a:t> </a:t>
            </a:r>
            <a:r>
              <a:rPr lang="en-US" dirty="0" err="1" smtClean="0"/>
              <a:t>urma</a:t>
            </a:r>
            <a:r>
              <a:rPr lang="en-US" dirty="0" smtClean="0"/>
              <a:t> </a:t>
            </a:r>
            <a:r>
              <a:rPr lang="en-US" dirty="0" err="1" smtClean="0"/>
              <a:t>să</a:t>
            </a:r>
            <a:r>
              <a:rPr lang="en-US" dirty="0" smtClean="0"/>
              <a:t> </a:t>
            </a:r>
            <a:r>
              <a:rPr lang="en-US" dirty="0" err="1" smtClean="0"/>
              <a:t>aibă</a:t>
            </a:r>
            <a:r>
              <a:rPr lang="en-US" dirty="0" smtClean="0"/>
              <a:t> un </a:t>
            </a:r>
            <a:r>
              <a:rPr lang="en-US" dirty="0" err="1" smtClean="0"/>
              <a:t>numar</a:t>
            </a:r>
            <a:r>
              <a:rPr lang="en-US" dirty="0" smtClean="0"/>
              <a:t> de </a:t>
            </a:r>
            <a:r>
              <a:rPr lang="en-US" b="1" dirty="0" smtClean="0"/>
              <a:t>37 </a:t>
            </a:r>
            <a:r>
              <a:rPr lang="en-US" dirty="0" smtClean="0"/>
              <a:t>cadre </a:t>
            </a:r>
            <a:r>
              <a:rPr lang="en-US" dirty="0" err="1" smtClean="0"/>
              <a:t>didactice</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Structurab actuala si structura optima de personal</a:t>
            </a:r>
            <a:endParaRPr lang="en-US" dirty="0"/>
          </a:p>
        </p:txBody>
      </p:sp>
      <p:graphicFrame>
        <p:nvGraphicFramePr>
          <p:cNvPr id="10" name="Table 9"/>
          <p:cNvGraphicFramePr>
            <a:graphicFrameLocks noGrp="1"/>
          </p:cNvGraphicFramePr>
          <p:nvPr/>
        </p:nvGraphicFramePr>
        <p:xfrm>
          <a:off x="1357290" y="2714620"/>
          <a:ext cx="5036820" cy="1051560"/>
        </p:xfrm>
        <a:graphic>
          <a:graphicData uri="http://schemas.openxmlformats.org/drawingml/2006/table">
            <a:tbl>
              <a:tblPr/>
              <a:tblGrid>
                <a:gridCol w="875665"/>
                <a:gridCol w="363220"/>
                <a:gridCol w="361950"/>
                <a:gridCol w="269875"/>
                <a:gridCol w="361950"/>
                <a:gridCol w="361950"/>
                <a:gridCol w="361950"/>
                <a:gridCol w="270510"/>
                <a:gridCol w="361950"/>
                <a:gridCol w="361950"/>
                <a:gridCol w="361950"/>
                <a:gridCol w="361950"/>
                <a:gridCol w="361950"/>
              </a:tblGrid>
              <a:tr h="0">
                <a:tc>
                  <a:txBody>
                    <a:bodyPr/>
                    <a:lstStyle/>
                    <a:p>
                      <a:pPr algn="just">
                        <a:lnSpc>
                          <a:spcPct val="115000"/>
                        </a:lnSpc>
                        <a:spcAft>
                          <a:spcPts val="0"/>
                        </a:spcAft>
                      </a:pPr>
                      <a:r>
                        <a:rPr lang="en-US" sz="1100" dirty="0" err="1">
                          <a:latin typeface="TTE2AB4158t00"/>
                          <a:ea typeface="Calibri"/>
                          <a:cs typeface="TTE2AB4158t00"/>
                        </a:rPr>
                        <a:t>profesor</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en-US"/>
                    </a:p>
                  </a:txBody>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US" sz="1100">
                          <a:latin typeface="TTE2AB4158t00"/>
                          <a:ea typeface="Calibri"/>
                          <a:cs typeface="TTE2AB4158t00"/>
                        </a:rPr>
                        <a:t>conferentiar</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en-US"/>
                    </a:p>
                  </a:txBody>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en-US" sz="1100">
                          <a:latin typeface="TTE2AB4158t00"/>
                          <a:ea typeface="Calibri"/>
                          <a:cs typeface="TTE2AB4158t00"/>
                        </a:rPr>
                        <a:t>sef lucrari</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2">
                  <a:txBody>
                    <a:bodyPr/>
                    <a:lstStyle/>
                    <a:p>
                      <a:pPr algn="just">
                        <a:lnSpc>
                          <a:spcPct val="115000"/>
                        </a:lnSpc>
                        <a:spcAft>
                          <a:spcPts val="0"/>
                        </a:spcAft>
                      </a:pP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algn="just">
                        <a:lnSpc>
                          <a:spcPct val="115000"/>
                        </a:lnSpc>
                        <a:spcAft>
                          <a:spcPts val="0"/>
                        </a:spcAft>
                      </a:pPr>
                      <a:r>
                        <a:rPr lang="en-US" sz="1100">
                          <a:latin typeface="TTE2AB4158t00"/>
                          <a:ea typeface="Calibri"/>
                          <a:cs typeface="TTE2AB4158t00"/>
                        </a:rPr>
                        <a:t>asistent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hMerge="1">
                  <a:txBody>
                    <a:bodyPr/>
                    <a:lstStyle/>
                    <a:p>
                      <a:endParaRPr lang="en-US"/>
                    </a:p>
                  </a:txBody>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Times New Roman"/>
                        </a:rPr>
                        <a:t>1</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Times New Roman"/>
                        </a:rPr>
                        <a:t>6</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7</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Times New Roman"/>
                        </a:rPr>
                        <a:t>12</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1071538" y="4500570"/>
          <a:ext cx="6092190" cy="1051560"/>
        </p:xfrm>
        <a:graphic>
          <a:graphicData uri="http://schemas.openxmlformats.org/drawingml/2006/table">
            <a:tbl>
              <a:tblPr/>
              <a:tblGrid>
                <a:gridCol w="878840"/>
                <a:gridCol w="361950"/>
                <a:gridCol w="361950"/>
                <a:gridCol w="361950"/>
                <a:gridCol w="361950"/>
                <a:gridCol w="361950"/>
                <a:gridCol w="450215"/>
                <a:gridCol w="450215"/>
                <a:gridCol w="449580"/>
                <a:gridCol w="361950"/>
                <a:gridCol w="388620"/>
                <a:gridCol w="421640"/>
                <a:gridCol w="450215"/>
                <a:gridCol w="431165"/>
              </a:tblGrid>
              <a:tr h="0">
                <a:tc>
                  <a:txBody>
                    <a:bodyPr/>
                    <a:lstStyle/>
                    <a:p>
                      <a:pPr algn="ctr">
                        <a:lnSpc>
                          <a:spcPct val="115000"/>
                        </a:lnSpc>
                        <a:spcAft>
                          <a:spcPts val="0"/>
                        </a:spcAft>
                      </a:pPr>
                      <a:r>
                        <a:rPr lang="en-US" sz="1100" dirty="0" err="1">
                          <a:latin typeface="TTE2AB4158t00"/>
                          <a:ea typeface="Calibri"/>
                          <a:cs typeface="TTE2AB4158t00"/>
                        </a:rPr>
                        <a:t>profesor</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100">
                          <a:latin typeface="TTE2AB4158t00"/>
                          <a:ea typeface="Calibri"/>
                          <a:cs typeface="TTE2AB4158t00"/>
                        </a:rPr>
                        <a:t>conferentiar</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1100">
                          <a:latin typeface="TTE2AB4158t00"/>
                          <a:ea typeface="Calibri"/>
                          <a:cs typeface="TTE2AB4158t00"/>
                        </a:rPr>
                        <a:t>sef lucrari</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3">
                  <a:txBody>
                    <a:bodyPr/>
                    <a:lstStyle/>
                    <a:p>
                      <a:pPr algn="ctr">
                        <a:lnSpc>
                          <a:spcPct val="115000"/>
                        </a:lnSpc>
                        <a:spcAft>
                          <a:spcPts val="0"/>
                        </a:spcAft>
                      </a:pPr>
                      <a:endParaRPr lang="en-US"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algn="ctr">
                        <a:lnSpc>
                          <a:spcPct val="115000"/>
                        </a:lnSpc>
                        <a:spcAft>
                          <a:spcPts val="0"/>
                        </a:spcAft>
                      </a:pPr>
                      <a:r>
                        <a:rPr lang="en-US" sz="1100">
                          <a:latin typeface="TTE2AB4158t00"/>
                          <a:ea typeface="Calibri"/>
                          <a:cs typeface="TTE2AB4158t00"/>
                        </a:rPr>
                        <a:t>asistent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endParaRPr lang="en-US"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7</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Times New Roman"/>
                        </a:rPr>
                        <a:t>9</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a:latin typeface="Times New Roman"/>
                          <a:ea typeface="Calibri"/>
                          <a:cs typeface="Times New Roman"/>
                        </a:rPr>
                        <a:t>12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latin typeface="Times New Roman"/>
                          <a:ea typeface="Calibri"/>
                          <a:cs typeface="Times New Roman"/>
                        </a:rPr>
                        <a:t>13</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Fig.1a. Structura actuală de personal</a:t>
            </a:r>
            <a:endParaRPr kumimoji="0" lang="en-US" sz="900" b="0" i="0" u="none" strike="noStrike" cap="none" normalizeH="0" baseline="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Culoarea mov marchează numărul de cadre didactice, profesori şi conferenţiari, care ating vârsta de pensionare in 2017</a:t>
            </a:r>
            <a:endParaRPr kumimoji="0" lang="en-US" sz="1800" b="0" i="0" u="none" strike="noStrike" cap="none" normalizeH="0" baseline="0" smtClean="0">
              <a:ln>
                <a:noFill/>
              </a:ln>
              <a:solidFill>
                <a:schemeClr val="tx1"/>
              </a:solidFill>
              <a:effectLst/>
              <a:latin typeface="Arial" pitchFamily="34" charset="0"/>
            </a:endParaRPr>
          </a:p>
        </p:txBody>
      </p:sp>
      <p:sp>
        <p:nvSpPr>
          <p:cNvPr id="15" name="Content Placeholder 14"/>
          <p:cNvSpPr>
            <a:spLocks noGrp="1"/>
          </p:cNvSpPr>
          <p:nvPr>
            <p:ph idx="1"/>
          </p:nvPr>
        </p:nvSpPr>
        <p:spPr/>
        <p:txBody>
          <a:bodyPr/>
          <a:lstStyle/>
          <a:p>
            <a:r>
              <a:rPr lang="en-US" sz="1800" dirty="0" smtClean="0"/>
              <a:t>Fig.1a. </a:t>
            </a:r>
            <a:r>
              <a:rPr lang="en-US" sz="1800" dirty="0" err="1" smtClean="0"/>
              <a:t>Structura</a:t>
            </a:r>
            <a:r>
              <a:rPr lang="en-US" sz="1800" dirty="0" smtClean="0"/>
              <a:t> </a:t>
            </a:r>
            <a:r>
              <a:rPr lang="en-US" sz="1800" dirty="0" err="1" smtClean="0"/>
              <a:t>actuală</a:t>
            </a:r>
            <a:r>
              <a:rPr lang="en-US" sz="1800" dirty="0" smtClean="0"/>
              <a:t> de </a:t>
            </a:r>
            <a:r>
              <a:rPr lang="en-US" sz="1800" dirty="0" smtClean="0"/>
              <a:t>personal</a:t>
            </a:r>
            <a:endParaRPr lang="en-US" sz="1800" dirty="0" smtClean="0"/>
          </a:p>
          <a:p>
            <a:pPr>
              <a:buNone/>
            </a:pPr>
            <a:r>
              <a:rPr lang="en-US" sz="1800" dirty="0" err="1" smtClean="0"/>
              <a:t>Culoarea</a:t>
            </a:r>
            <a:r>
              <a:rPr lang="en-US" sz="1800" dirty="0" smtClean="0"/>
              <a:t> </a:t>
            </a:r>
            <a:r>
              <a:rPr lang="en-US" sz="1800" dirty="0" err="1" smtClean="0"/>
              <a:t>mov</a:t>
            </a:r>
            <a:r>
              <a:rPr lang="en-US" sz="1800" dirty="0" smtClean="0"/>
              <a:t> </a:t>
            </a:r>
            <a:r>
              <a:rPr lang="en-US" sz="1800" dirty="0" err="1" smtClean="0"/>
              <a:t>marchează</a:t>
            </a:r>
            <a:r>
              <a:rPr lang="en-US" sz="1800" dirty="0" smtClean="0"/>
              <a:t> </a:t>
            </a:r>
            <a:r>
              <a:rPr lang="en-US" sz="1800" dirty="0" err="1" smtClean="0"/>
              <a:t>numărul</a:t>
            </a:r>
            <a:r>
              <a:rPr lang="en-US" sz="1800" dirty="0" smtClean="0"/>
              <a:t> de cadre </a:t>
            </a:r>
            <a:r>
              <a:rPr lang="en-US" sz="1800" dirty="0" err="1" smtClean="0"/>
              <a:t>didactice</a:t>
            </a:r>
            <a:r>
              <a:rPr lang="en-US" sz="1800" dirty="0" smtClean="0"/>
              <a:t>, </a:t>
            </a:r>
            <a:r>
              <a:rPr lang="en-US" sz="1800" dirty="0" err="1" smtClean="0"/>
              <a:t>profesori</a:t>
            </a:r>
            <a:r>
              <a:rPr lang="en-US" sz="1800" dirty="0" smtClean="0"/>
              <a:t> </a:t>
            </a:r>
            <a:r>
              <a:rPr lang="en-US" sz="1800" dirty="0" err="1" smtClean="0"/>
              <a:t>şi</a:t>
            </a:r>
            <a:r>
              <a:rPr lang="en-US" sz="1800" dirty="0" smtClean="0"/>
              <a:t> </a:t>
            </a:r>
            <a:r>
              <a:rPr lang="en-US" sz="1800" dirty="0" err="1" smtClean="0"/>
              <a:t>conferenţiari</a:t>
            </a:r>
            <a:r>
              <a:rPr lang="en-US" sz="1800" dirty="0" smtClean="0"/>
              <a:t>, care </a:t>
            </a:r>
            <a:r>
              <a:rPr lang="en-US" sz="1800" dirty="0" err="1" smtClean="0"/>
              <a:t>ating</a:t>
            </a:r>
            <a:r>
              <a:rPr lang="en-US" sz="1800" dirty="0" smtClean="0"/>
              <a:t> </a:t>
            </a:r>
            <a:r>
              <a:rPr lang="en-US" sz="1800" dirty="0" err="1" smtClean="0"/>
              <a:t>vârsta</a:t>
            </a:r>
            <a:r>
              <a:rPr lang="en-US" sz="1800" dirty="0" smtClean="0"/>
              <a:t> de </a:t>
            </a:r>
            <a:r>
              <a:rPr lang="en-US" sz="1800" dirty="0" err="1" smtClean="0"/>
              <a:t>pensionare</a:t>
            </a:r>
            <a:r>
              <a:rPr lang="en-US" sz="1800" dirty="0" smtClean="0"/>
              <a:t> in 2017</a:t>
            </a:r>
          </a:p>
          <a:p>
            <a:endParaRPr lang="en-US" dirty="0" smtClean="0"/>
          </a:p>
          <a:p>
            <a:endParaRPr lang="en-US" dirty="0" smtClean="0"/>
          </a:p>
          <a:p>
            <a:endParaRPr lang="en-US" dirty="0" smtClean="0"/>
          </a:p>
          <a:p>
            <a:r>
              <a:rPr lang="en-US" sz="1800" dirty="0" smtClean="0"/>
              <a:t>Fig.1b. </a:t>
            </a:r>
            <a:r>
              <a:rPr lang="en-US" sz="1800" dirty="0" err="1" smtClean="0"/>
              <a:t>Structura</a:t>
            </a:r>
            <a:r>
              <a:rPr lang="en-US" sz="1800" dirty="0" smtClean="0"/>
              <a:t> </a:t>
            </a:r>
            <a:r>
              <a:rPr lang="en-US" sz="1800" dirty="0" err="1" smtClean="0"/>
              <a:t>optimă</a:t>
            </a:r>
            <a:r>
              <a:rPr lang="en-US" sz="1800" dirty="0" smtClean="0"/>
              <a:t> de personal</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Conditii</a:t>
            </a:r>
            <a:r>
              <a:rPr lang="en-US" dirty="0" smtClean="0"/>
              <a:t> </a:t>
            </a:r>
            <a:r>
              <a:rPr lang="en-US" dirty="0" err="1" smtClean="0"/>
              <a:t>pentru</a:t>
            </a:r>
            <a:r>
              <a:rPr lang="en-US" dirty="0" smtClean="0"/>
              <a:t> </a:t>
            </a:r>
            <a:r>
              <a:rPr lang="en-US" dirty="0" err="1" smtClean="0"/>
              <a:t>determinarea</a:t>
            </a:r>
            <a:r>
              <a:rPr lang="en-US" dirty="0" smtClean="0"/>
              <a:t> </a:t>
            </a:r>
            <a:r>
              <a:rPr lang="en-US" dirty="0" err="1" smtClean="0"/>
              <a:t>structurii</a:t>
            </a:r>
            <a:r>
              <a:rPr lang="en-US" dirty="0" smtClean="0"/>
              <a:t> </a:t>
            </a:r>
            <a:r>
              <a:rPr lang="en-US" dirty="0" err="1" smtClean="0"/>
              <a:t>optime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La </a:t>
            </a:r>
            <a:r>
              <a:rPr lang="en-US" dirty="0" err="1" smtClean="0"/>
              <a:t>ora</a:t>
            </a:r>
            <a:r>
              <a:rPr lang="en-US" dirty="0" smtClean="0"/>
              <a:t> </a:t>
            </a:r>
            <a:r>
              <a:rPr lang="en-US" dirty="0" err="1" smtClean="0"/>
              <a:t>actuală</a:t>
            </a:r>
            <a:r>
              <a:rPr lang="en-US" dirty="0" smtClean="0"/>
              <a:t>, DIEEA </a:t>
            </a:r>
            <a:r>
              <a:rPr lang="en-US" dirty="0" err="1" smtClean="0"/>
              <a:t>coordonează</a:t>
            </a:r>
            <a:r>
              <a:rPr lang="en-US" dirty="0" smtClean="0"/>
              <a:t> </a:t>
            </a:r>
            <a:r>
              <a:rPr lang="en-US" dirty="0" err="1" smtClean="0"/>
              <a:t>activitatea</a:t>
            </a:r>
            <a:r>
              <a:rPr lang="en-US" dirty="0" smtClean="0"/>
              <a:t> a 649 de </a:t>
            </a:r>
            <a:r>
              <a:rPr lang="en-US" dirty="0" err="1" smtClean="0"/>
              <a:t>studenţi</a:t>
            </a:r>
            <a:r>
              <a:rPr lang="en-US" dirty="0" smtClean="0"/>
              <a:t>. </a:t>
            </a:r>
            <a:r>
              <a:rPr lang="en-US" dirty="0" err="1" smtClean="0"/>
              <a:t>Normele</a:t>
            </a:r>
            <a:r>
              <a:rPr lang="en-US" dirty="0" smtClean="0"/>
              <a:t> ARACIS </a:t>
            </a:r>
            <a:r>
              <a:rPr lang="en-US" dirty="0" err="1" smtClean="0"/>
              <a:t>prevăd</a:t>
            </a:r>
            <a:r>
              <a:rPr lang="en-US" dirty="0" smtClean="0"/>
              <a:t> un </a:t>
            </a:r>
            <a:r>
              <a:rPr lang="en-US" dirty="0" err="1" smtClean="0"/>
              <a:t>cadru</a:t>
            </a:r>
            <a:r>
              <a:rPr lang="en-US" dirty="0" smtClean="0"/>
              <a:t> didactic la 15 </a:t>
            </a:r>
            <a:r>
              <a:rPr lang="en-US" dirty="0" err="1" smtClean="0"/>
              <a:t>studenţi</a:t>
            </a:r>
            <a:r>
              <a:rPr lang="en-US" dirty="0" smtClean="0"/>
              <a:t>, </a:t>
            </a:r>
            <a:r>
              <a:rPr lang="en-US" dirty="0" err="1" smtClean="0"/>
              <a:t>adică</a:t>
            </a:r>
            <a:r>
              <a:rPr lang="en-US" dirty="0" smtClean="0"/>
              <a:t> 649/15=43 cadre </a:t>
            </a:r>
            <a:r>
              <a:rPr lang="en-US" dirty="0" err="1" smtClean="0"/>
              <a:t>didactice</a:t>
            </a:r>
            <a:r>
              <a:rPr lang="en-US" dirty="0" smtClean="0"/>
              <a:t>. </a:t>
            </a:r>
            <a:r>
              <a:rPr lang="en-US" dirty="0" err="1" smtClean="0"/>
              <a:t>Aproximativ</a:t>
            </a:r>
            <a:r>
              <a:rPr lang="en-US" dirty="0" smtClean="0"/>
              <a:t> 10% din </a:t>
            </a:r>
            <a:r>
              <a:rPr lang="en-US" dirty="0" err="1" smtClean="0"/>
              <a:t>activităţile</a:t>
            </a:r>
            <a:r>
              <a:rPr lang="en-US" dirty="0" smtClean="0"/>
              <a:t> </a:t>
            </a:r>
            <a:r>
              <a:rPr lang="en-US" dirty="0" err="1" smtClean="0"/>
              <a:t>didactice</a:t>
            </a:r>
            <a:r>
              <a:rPr lang="en-US" dirty="0" smtClean="0"/>
              <a:t>, </a:t>
            </a:r>
            <a:r>
              <a:rPr lang="en-US" dirty="0" err="1" smtClean="0"/>
              <a:t>aferente</a:t>
            </a:r>
            <a:r>
              <a:rPr lang="en-US" dirty="0" smtClean="0"/>
              <a:t> </a:t>
            </a:r>
            <a:r>
              <a:rPr lang="en-US" dirty="0" err="1" smtClean="0"/>
              <a:t>pregătirii</a:t>
            </a:r>
            <a:r>
              <a:rPr lang="en-US" dirty="0" smtClean="0"/>
              <a:t> </a:t>
            </a:r>
            <a:r>
              <a:rPr lang="en-US" dirty="0" err="1" smtClean="0"/>
              <a:t>acestor</a:t>
            </a:r>
            <a:r>
              <a:rPr lang="en-US" dirty="0" smtClean="0"/>
              <a:t> </a:t>
            </a:r>
            <a:r>
              <a:rPr lang="en-US" dirty="0" err="1" smtClean="0"/>
              <a:t>studenţi</a:t>
            </a:r>
            <a:r>
              <a:rPr lang="en-US" dirty="0" smtClean="0"/>
              <a:t>, </a:t>
            </a:r>
            <a:r>
              <a:rPr lang="en-US" dirty="0" err="1" smtClean="0"/>
              <a:t>sunt</a:t>
            </a:r>
            <a:r>
              <a:rPr lang="en-US" dirty="0" smtClean="0"/>
              <a:t> </a:t>
            </a:r>
            <a:r>
              <a:rPr lang="en-US" dirty="0" err="1" smtClean="0"/>
              <a:t>prestate</a:t>
            </a:r>
            <a:r>
              <a:rPr lang="en-US" dirty="0" smtClean="0"/>
              <a:t> de cadre </a:t>
            </a:r>
            <a:r>
              <a:rPr lang="en-US" dirty="0" err="1" smtClean="0"/>
              <a:t>didactice</a:t>
            </a:r>
            <a:r>
              <a:rPr lang="en-US" dirty="0" smtClean="0"/>
              <a:t> din </a:t>
            </a:r>
            <a:r>
              <a:rPr lang="en-US" dirty="0" err="1" smtClean="0"/>
              <a:t>afara</a:t>
            </a:r>
            <a:r>
              <a:rPr lang="en-US" dirty="0" smtClean="0"/>
              <a:t> </a:t>
            </a:r>
            <a:r>
              <a:rPr lang="en-US" dirty="0" err="1" smtClean="0"/>
              <a:t>departamentului</a:t>
            </a:r>
            <a:r>
              <a:rPr lang="en-US" dirty="0" smtClean="0"/>
              <a:t>, </a:t>
            </a:r>
            <a:r>
              <a:rPr lang="en-US" dirty="0" err="1" smtClean="0"/>
              <a:t>adică</a:t>
            </a:r>
            <a:r>
              <a:rPr lang="en-US" dirty="0" smtClean="0"/>
              <a:t> </a:t>
            </a:r>
            <a:r>
              <a:rPr lang="en-US" dirty="0" err="1" smtClean="0"/>
              <a:t>aproximativ</a:t>
            </a:r>
            <a:r>
              <a:rPr lang="en-US" dirty="0" smtClean="0"/>
              <a:t> 6 cadre.</a:t>
            </a:r>
          </a:p>
          <a:p>
            <a:pPr algn="just"/>
            <a:endParaRPr lang="en-US" dirty="0" smtClean="0"/>
          </a:p>
          <a:p>
            <a:pPr algn="just"/>
            <a:r>
              <a:rPr lang="en-US" dirty="0" err="1" smtClean="0"/>
              <a:t>Volumul</a:t>
            </a:r>
            <a:r>
              <a:rPr lang="en-US" dirty="0" smtClean="0"/>
              <a:t> de ore </a:t>
            </a:r>
            <a:r>
              <a:rPr lang="en-US" dirty="0" err="1" smtClean="0"/>
              <a:t>aferent</a:t>
            </a:r>
            <a:r>
              <a:rPr lang="en-US" dirty="0" smtClean="0"/>
              <a:t> </a:t>
            </a:r>
            <a:r>
              <a:rPr lang="en-US" dirty="0" err="1" smtClean="0"/>
              <a:t>structurii</a:t>
            </a:r>
            <a:r>
              <a:rPr lang="en-US" dirty="0" smtClean="0"/>
              <a:t> </a:t>
            </a:r>
            <a:r>
              <a:rPr lang="en-US" dirty="0" err="1" smtClean="0"/>
              <a:t>optime</a:t>
            </a:r>
            <a:r>
              <a:rPr lang="en-US" dirty="0" smtClean="0"/>
              <a:t> de personal, </a:t>
            </a:r>
            <a:r>
              <a:rPr lang="en-US" dirty="0" err="1" smtClean="0"/>
              <a:t>acoper</a:t>
            </a:r>
            <a:r>
              <a:rPr lang="ro-RO" dirty="0" smtClean="0"/>
              <a:t>ă</a:t>
            </a:r>
            <a:r>
              <a:rPr lang="en-US" dirty="0" smtClean="0"/>
              <a:t> </a:t>
            </a:r>
            <a:r>
              <a:rPr lang="en-US" dirty="0" err="1" smtClean="0"/>
              <a:t>necesarul</a:t>
            </a:r>
            <a:r>
              <a:rPr lang="en-US" dirty="0" smtClean="0"/>
              <a:t> de ore </a:t>
            </a:r>
            <a:r>
              <a:rPr lang="en-US" dirty="0" err="1" smtClean="0"/>
              <a:t>didactice</a:t>
            </a:r>
            <a:r>
              <a:rPr lang="en-US" dirty="0" smtClean="0"/>
              <a:t> </a:t>
            </a:r>
            <a:r>
              <a:rPr lang="en-US" dirty="0" err="1" smtClean="0"/>
              <a:t>în</a:t>
            </a:r>
            <a:r>
              <a:rPr lang="en-US" dirty="0" smtClean="0"/>
              <a:t> </a:t>
            </a:r>
            <a:r>
              <a:rPr lang="en-US" dirty="0" err="1" smtClean="0"/>
              <a:t>proporţie</a:t>
            </a:r>
            <a:r>
              <a:rPr lang="en-US" dirty="0" smtClean="0"/>
              <a:t> de apox.68%, </a:t>
            </a:r>
            <a:r>
              <a:rPr lang="en-US" dirty="0" err="1" smtClean="0"/>
              <a:t>faţă</a:t>
            </a:r>
            <a:r>
              <a:rPr lang="en-US" dirty="0" smtClean="0"/>
              <a:t> de </a:t>
            </a:r>
            <a:r>
              <a:rPr lang="en-US" dirty="0" err="1" smtClean="0"/>
              <a:t>situaţia</a:t>
            </a:r>
            <a:r>
              <a:rPr lang="en-US" dirty="0" smtClean="0"/>
              <a:t> </a:t>
            </a:r>
            <a:r>
              <a:rPr lang="en-US" dirty="0" err="1" smtClean="0"/>
              <a:t>existentă</a:t>
            </a:r>
            <a:r>
              <a:rPr lang="en-US" dirty="0" smtClean="0"/>
              <a:t>, </a:t>
            </a:r>
            <a:r>
              <a:rPr lang="en-US" dirty="0" err="1" smtClean="0"/>
              <a:t>lăsând</a:t>
            </a:r>
            <a:r>
              <a:rPr lang="en-US" dirty="0" smtClean="0"/>
              <a:t> un </a:t>
            </a:r>
            <a:r>
              <a:rPr lang="en-US" dirty="0" err="1" smtClean="0"/>
              <a:t>excedent</a:t>
            </a:r>
            <a:r>
              <a:rPr lang="en-US" dirty="0" smtClean="0"/>
              <a:t> de 32%, </a:t>
            </a:r>
            <a:r>
              <a:rPr lang="en-US" dirty="0" err="1" smtClean="0"/>
              <a:t>pentru</a:t>
            </a:r>
            <a:r>
              <a:rPr lang="en-US" dirty="0" smtClean="0"/>
              <a:t> </a:t>
            </a:r>
            <a:r>
              <a:rPr lang="en-US" dirty="0" err="1" smtClean="0"/>
              <a:t>construirea</a:t>
            </a:r>
            <a:r>
              <a:rPr lang="en-US" dirty="0" smtClean="0"/>
              <a:t> </a:t>
            </a:r>
            <a:r>
              <a:rPr lang="en-US" dirty="0" err="1" smtClean="0"/>
              <a:t>posturilor</a:t>
            </a:r>
            <a:r>
              <a:rPr lang="en-US" dirty="0" smtClean="0"/>
              <a:t> </a:t>
            </a:r>
            <a:r>
              <a:rPr lang="en-US" dirty="0" err="1" smtClean="0"/>
              <a:t>scoase</a:t>
            </a:r>
            <a:r>
              <a:rPr lang="en-US" dirty="0" smtClean="0"/>
              <a:t> la concurs.</a:t>
            </a:r>
          </a:p>
          <a:p>
            <a:pPr>
              <a:buNone/>
            </a:pP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Acoperirea </a:t>
            </a:r>
            <a:r>
              <a:rPr lang="en-US" sz="3600" dirty="0" err="1" smtClean="0"/>
              <a:t>orelor</a:t>
            </a:r>
            <a:r>
              <a:rPr lang="en-US" sz="3600" dirty="0" smtClean="0"/>
              <a:t> </a:t>
            </a:r>
            <a:r>
              <a:rPr lang="en-US" sz="3600" dirty="0" err="1" smtClean="0"/>
              <a:t>didactice</a:t>
            </a:r>
            <a:r>
              <a:rPr lang="en-US" sz="3600" dirty="0" smtClean="0"/>
              <a:t> cu </a:t>
            </a:r>
            <a:r>
              <a:rPr lang="en-US" sz="3600" dirty="0" err="1" smtClean="0"/>
              <a:t>titulari</a:t>
            </a:r>
            <a:r>
              <a:rPr lang="en-US" sz="3600" dirty="0" smtClean="0"/>
              <a:t>, </a:t>
            </a:r>
            <a:r>
              <a:rPr lang="en-US" sz="3600" dirty="0" err="1" smtClean="0"/>
              <a:t>în</a:t>
            </a:r>
            <a:r>
              <a:rPr lang="en-US" sz="3600" dirty="0" smtClean="0"/>
              <a:t> </a:t>
            </a:r>
            <a:r>
              <a:rPr lang="en-US" sz="3600" dirty="0" err="1" smtClean="0"/>
              <a:t>prezent</a:t>
            </a:r>
            <a:r>
              <a:rPr lang="en-US" dirty="0" smtClean="0"/>
              <a:t/>
            </a:r>
            <a:br>
              <a:rPr lang="en-US" dirty="0" smtClean="0"/>
            </a:br>
            <a:endParaRPr lang="en-US" dirty="0"/>
          </a:p>
        </p:txBody>
      </p:sp>
      <p:graphicFrame>
        <p:nvGraphicFramePr>
          <p:cNvPr id="8" name="Content Placeholder 7"/>
          <p:cNvGraphicFramePr>
            <a:graphicFrameLocks noChangeAspect="1"/>
          </p:cNvGraphicFramePr>
          <p:nvPr>
            <p:ph idx="1"/>
          </p:nvPr>
        </p:nvGraphicFramePr>
        <p:xfrm>
          <a:off x="285720" y="1857364"/>
          <a:ext cx="8429684" cy="2571767"/>
        </p:xfrm>
        <a:graphic>
          <a:graphicData uri="http://schemas.openxmlformats.org/presentationml/2006/ole">
            <p:oleObj spid="_x0000_s20481" name="Bitmap Image" r:id="rId3" imgW="6439799" imgH="1905266" progId="PBrush">
              <p:embed/>
            </p:oleObj>
          </a:graphicData>
        </a:graphic>
      </p:graphicFrame>
      <p:sp>
        <p:nvSpPr>
          <p:cNvPr id="14" name="TextBox 13"/>
          <p:cNvSpPr txBox="1"/>
          <p:nvPr/>
        </p:nvSpPr>
        <p:spPr>
          <a:xfrm>
            <a:off x="571472" y="3857628"/>
            <a:ext cx="8072494" cy="2308324"/>
          </a:xfrm>
          <a:prstGeom prst="rect">
            <a:avLst/>
          </a:prstGeom>
          <a:noFill/>
        </p:spPr>
        <p:txBody>
          <a:bodyPr wrap="square" rtlCol="0">
            <a:spAutoFit/>
          </a:bodyPr>
          <a:lstStyle/>
          <a:p>
            <a:r>
              <a:rPr lang="en-US" dirty="0" err="1"/>
              <a:t>Pentru</a:t>
            </a:r>
            <a:r>
              <a:rPr lang="en-US" dirty="0"/>
              <a:t> </a:t>
            </a:r>
            <a:r>
              <a:rPr lang="en-US" dirty="0" err="1"/>
              <a:t>determinarea</a:t>
            </a:r>
            <a:r>
              <a:rPr lang="en-US" dirty="0"/>
              <a:t> </a:t>
            </a:r>
            <a:r>
              <a:rPr lang="en-US" dirty="0" err="1"/>
              <a:t>structurii</a:t>
            </a:r>
            <a:r>
              <a:rPr lang="en-US" dirty="0"/>
              <a:t> </a:t>
            </a:r>
            <a:r>
              <a:rPr lang="en-US" dirty="0" err="1"/>
              <a:t>optime</a:t>
            </a:r>
            <a:r>
              <a:rPr lang="en-US" dirty="0"/>
              <a:t> s-a </a:t>
            </a:r>
            <a:r>
              <a:rPr lang="en-US" dirty="0" err="1"/>
              <a:t>considerat</a:t>
            </a:r>
            <a:r>
              <a:rPr lang="en-US" dirty="0"/>
              <a:t> c</a:t>
            </a:r>
            <a:r>
              <a:rPr lang="ro-RO" dirty="0"/>
              <a:t>ă a</a:t>
            </a:r>
            <a:r>
              <a:rPr lang="en-US" dirty="0" err="1"/>
              <a:t>coperirea</a:t>
            </a:r>
            <a:r>
              <a:rPr lang="en-US" dirty="0"/>
              <a:t> </a:t>
            </a:r>
            <a:r>
              <a:rPr lang="en-US" dirty="0" err="1"/>
              <a:t>normelor</a:t>
            </a:r>
            <a:r>
              <a:rPr lang="en-US" dirty="0"/>
              <a:t> </a:t>
            </a:r>
            <a:r>
              <a:rPr lang="en-US" dirty="0" err="1"/>
              <a:t>didactice</a:t>
            </a:r>
            <a:r>
              <a:rPr lang="en-US" dirty="0"/>
              <a:t> se </a:t>
            </a:r>
            <a:r>
              <a:rPr lang="en-US" dirty="0" smtClean="0"/>
              <a:t> </a:t>
            </a:r>
            <a:r>
              <a:rPr lang="en-US" dirty="0" err="1" smtClean="0"/>
              <a:t>realizează</a:t>
            </a:r>
            <a:r>
              <a:rPr lang="en-US" dirty="0" smtClean="0"/>
              <a:t> </a:t>
            </a:r>
            <a:r>
              <a:rPr lang="en-US" dirty="0" err="1"/>
              <a:t>în</a:t>
            </a:r>
            <a:r>
              <a:rPr lang="en-US" dirty="0"/>
              <a:t> </a:t>
            </a:r>
            <a:r>
              <a:rPr lang="en-US" dirty="0" err="1"/>
              <a:t>conformitate</a:t>
            </a:r>
            <a:r>
              <a:rPr lang="en-US" dirty="0"/>
              <a:t> cu </a:t>
            </a:r>
            <a:r>
              <a:rPr lang="en-US" dirty="0" err="1"/>
              <a:t>cerinţele</a:t>
            </a:r>
            <a:r>
              <a:rPr lang="en-US" dirty="0"/>
              <a:t> </a:t>
            </a:r>
            <a:r>
              <a:rPr lang="en-US" dirty="0" err="1"/>
              <a:t>actuale</a:t>
            </a:r>
            <a:r>
              <a:rPr lang="en-US" dirty="0"/>
              <a:t>, </a:t>
            </a:r>
            <a:r>
              <a:rPr lang="en-US" dirty="0" err="1"/>
              <a:t>impuse</a:t>
            </a:r>
            <a:r>
              <a:rPr lang="en-US" dirty="0"/>
              <a:t> </a:t>
            </a:r>
            <a:r>
              <a:rPr lang="en-US" dirty="0" err="1"/>
              <a:t>pe</a:t>
            </a:r>
            <a:r>
              <a:rPr lang="en-US" dirty="0"/>
              <a:t> </a:t>
            </a:r>
            <a:r>
              <a:rPr lang="en-US" dirty="0" err="1"/>
              <a:t>fiecare</a:t>
            </a:r>
            <a:r>
              <a:rPr lang="en-US" dirty="0"/>
              <a:t> </a:t>
            </a:r>
            <a:r>
              <a:rPr lang="en-US" dirty="0" err="1"/>
              <a:t>funcţie</a:t>
            </a:r>
            <a:r>
              <a:rPr lang="en-US" dirty="0"/>
              <a:t> </a:t>
            </a:r>
            <a:r>
              <a:rPr lang="en-US" dirty="0" err="1"/>
              <a:t>didactică</a:t>
            </a:r>
            <a:r>
              <a:rPr lang="en-US" dirty="0"/>
              <a:t>, </a:t>
            </a:r>
            <a:r>
              <a:rPr lang="en-US" dirty="0" err="1"/>
              <a:t>adică</a:t>
            </a:r>
            <a:r>
              <a:rPr lang="en-US" dirty="0"/>
              <a:t>:</a:t>
            </a:r>
          </a:p>
          <a:p>
            <a:r>
              <a:rPr lang="en-US" dirty="0"/>
              <a:t>	</a:t>
            </a:r>
            <a:r>
              <a:rPr lang="en-US" dirty="0" err="1"/>
              <a:t>Profesor</a:t>
            </a:r>
            <a:r>
              <a:rPr lang="en-US" dirty="0"/>
              <a:t>  – 7 ore </a:t>
            </a:r>
            <a:r>
              <a:rPr lang="en-US" dirty="0" err="1"/>
              <a:t>conventionale</a:t>
            </a:r>
            <a:r>
              <a:rPr lang="en-US" dirty="0"/>
              <a:t>/</a:t>
            </a:r>
            <a:r>
              <a:rPr lang="en-US" dirty="0" err="1"/>
              <a:t>săptamână</a:t>
            </a:r>
            <a:r>
              <a:rPr lang="en-US" dirty="0"/>
              <a:t> </a:t>
            </a:r>
          </a:p>
          <a:p>
            <a:r>
              <a:rPr lang="en-US" dirty="0"/>
              <a:t>	</a:t>
            </a:r>
            <a:r>
              <a:rPr lang="en-US" dirty="0" err="1"/>
              <a:t>Conferenţiar</a:t>
            </a:r>
            <a:r>
              <a:rPr lang="en-US" dirty="0"/>
              <a:t> – 9 ore </a:t>
            </a:r>
            <a:r>
              <a:rPr lang="en-US" dirty="0" err="1"/>
              <a:t>convenţionale</a:t>
            </a:r>
            <a:r>
              <a:rPr lang="en-US" dirty="0"/>
              <a:t>/</a:t>
            </a:r>
            <a:r>
              <a:rPr lang="en-US" dirty="0" err="1"/>
              <a:t>săptamână</a:t>
            </a:r>
            <a:r>
              <a:rPr lang="en-US" dirty="0"/>
              <a:t> </a:t>
            </a:r>
          </a:p>
          <a:p>
            <a:r>
              <a:rPr lang="en-US" dirty="0"/>
              <a:t>	</a:t>
            </a:r>
            <a:r>
              <a:rPr lang="en-US" dirty="0" err="1"/>
              <a:t>Şef</a:t>
            </a:r>
            <a:r>
              <a:rPr lang="en-US" dirty="0"/>
              <a:t> de </a:t>
            </a:r>
            <a:r>
              <a:rPr lang="en-US" dirty="0" err="1"/>
              <a:t>lucrări</a:t>
            </a:r>
            <a:r>
              <a:rPr lang="en-US" dirty="0"/>
              <a:t> - 10 ore </a:t>
            </a:r>
            <a:r>
              <a:rPr lang="en-US" dirty="0" err="1"/>
              <a:t>convenţionale</a:t>
            </a:r>
            <a:r>
              <a:rPr lang="en-US" dirty="0"/>
              <a:t>/</a:t>
            </a:r>
            <a:r>
              <a:rPr lang="en-US" dirty="0" err="1"/>
              <a:t>săptamână</a:t>
            </a:r>
            <a:r>
              <a:rPr lang="en-US" dirty="0"/>
              <a:t> </a:t>
            </a:r>
          </a:p>
          <a:p>
            <a:r>
              <a:rPr lang="en-US" dirty="0" smtClean="0"/>
              <a:t>	</a:t>
            </a:r>
            <a:r>
              <a:rPr lang="en-US" dirty="0" err="1" smtClean="0"/>
              <a:t>Asistent</a:t>
            </a:r>
            <a:r>
              <a:rPr lang="en-US" dirty="0" smtClean="0"/>
              <a:t> </a:t>
            </a:r>
            <a:r>
              <a:rPr lang="en-US" dirty="0"/>
              <a:t>– 11 ore </a:t>
            </a:r>
            <a:r>
              <a:rPr lang="en-US" dirty="0" err="1"/>
              <a:t>convenţionale</a:t>
            </a:r>
            <a:r>
              <a:rPr lang="en-US" dirty="0"/>
              <a:t>/</a:t>
            </a:r>
            <a:r>
              <a:rPr lang="en-US" dirty="0" err="1"/>
              <a:t>săptamână</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81</TotalTime>
  <Words>770</Words>
  <Application>Microsoft Office PowerPoint</Application>
  <PresentationFormat>On-screen Show (4:3)</PresentationFormat>
  <Paragraphs>104</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Module</vt:lpstr>
      <vt:lpstr>Bitmap Image</vt:lpstr>
      <vt:lpstr>PLANUL  STRATEGIC  de dezvoltare a structurii de personal a Departamentului de Inginerie Electrică, Energetică şi Aerospaţială 2017 - 2020 </vt:lpstr>
      <vt:lpstr>Referinte principale</vt:lpstr>
      <vt:lpstr>Directii de actiune asumate</vt:lpstr>
      <vt:lpstr>Ipoteze de baza</vt:lpstr>
      <vt:lpstr>Organizarea in colective de specialitate</vt:lpstr>
      <vt:lpstr>Identificarea structurii optime a personalului didactic al departamentului </vt:lpstr>
      <vt:lpstr>Structurab actuala si structura optima de personal</vt:lpstr>
      <vt:lpstr>Conditii pentru determinarea structurii optime</vt:lpstr>
      <vt:lpstr>Acoperirea orelor didactice cu titulari, în prezent </vt:lpstr>
      <vt:lpstr>Acoperirea financiară a departamentului</vt:lpstr>
      <vt:lpstr>COMENTARII </vt:lpstr>
      <vt:lpstr>Analiza structurii personalului didactic al departamentului </vt:lpstr>
      <vt:lpstr>Analiza structurii personalului didactic pe colective de specialitate  </vt:lpstr>
      <vt:lpstr>CONCLUZII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PLANUL  STRATEGIC  de dezvoltare a structurii de personal a Departamentului de Inginerie Electrică, Energetică şi Aerospaţială 2017 - 2020 </dc:title>
  <dc:creator>User</dc:creator>
  <cp:lastModifiedBy>User</cp:lastModifiedBy>
  <cp:revision>23</cp:revision>
  <dcterms:created xsi:type="dcterms:W3CDTF">2017-02-11T21:06:06Z</dcterms:created>
  <dcterms:modified xsi:type="dcterms:W3CDTF">2017-02-20T19:16:29Z</dcterms:modified>
</cp:coreProperties>
</file>